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2"/>
  </p:notesMasterIdLst>
  <p:sldIdLst>
    <p:sldId id="870" r:id="rId5"/>
    <p:sldId id="833" r:id="rId6"/>
    <p:sldId id="835" r:id="rId7"/>
    <p:sldId id="836" r:id="rId8"/>
    <p:sldId id="837" r:id="rId9"/>
    <p:sldId id="838" r:id="rId10"/>
    <p:sldId id="839" r:id="rId11"/>
    <p:sldId id="840" r:id="rId12"/>
    <p:sldId id="841" r:id="rId13"/>
    <p:sldId id="842" r:id="rId14"/>
    <p:sldId id="843" r:id="rId15"/>
    <p:sldId id="844" r:id="rId16"/>
    <p:sldId id="845" r:id="rId17"/>
    <p:sldId id="846" r:id="rId18"/>
    <p:sldId id="847" r:id="rId19"/>
    <p:sldId id="848" r:id="rId20"/>
    <p:sldId id="849" r:id="rId21"/>
    <p:sldId id="850" r:id="rId22"/>
    <p:sldId id="851" r:id="rId23"/>
    <p:sldId id="852" r:id="rId24"/>
    <p:sldId id="853" r:id="rId25"/>
    <p:sldId id="854" r:id="rId26"/>
    <p:sldId id="855" r:id="rId27"/>
    <p:sldId id="856" r:id="rId28"/>
    <p:sldId id="857" r:id="rId29"/>
    <p:sldId id="858" r:id="rId30"/>
    <p:sldId id="859" r:id="rId31"/>
    <p:sldId id="860" r:id="rId32"/>
    <p:sldId id="861" r:id="rId33"/>
    <p:sldId id="862" r:id="rId34"/>
    <p:sldId id="863" r:id="rId35"/>
    <p:sldId id="864" r:id="rId36"/>
    <p:sldId id="865" r:id="rId37"/>
    <p:sldId id="866" r:id="rId38"/>
    <p:sldId id="867" r:id="rId39"/>
    <p:sldId id="868" r:id="rId40"/>
    <p:sldId id="869" r:id="rId41"/>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70"/>
            <p14:sldId id="833"/>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F26A0E"/>
    <a:srgbClr val="F1A00F"/>
    <a:srgbClr val="404040"/>
    <a:srgbClr val="1C1C1C"/>
    <a:srgbClr val="DEDEDE"/>
    <a:srgbClr val="66FFCC"/>
    <a:srgbClr val="3DF5A2"/>
    <a:srgbClr val="00FFFF"/>
    <a:srgbClr val="00FF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00"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03/04/2023</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1"/>
            <a:ext cx="8280400" cy="701303"/>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
        <p:nvSpPr>
          <p:cNvPr id="12" name="Text Placeholder 11">
            <a:extLst>
              <a:ext uri="{FF2B5EF4-FFF2-40B4-BE49-F238E27FC236}">
                <a16:creationId xmlns:a16="http://schemas.microsoft.com/office/drawing/2014/main" id="{2B46A236-957D-4887-92B6-C3508EBA752D}"/>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5" name="Text Placeholder 11">
            <a:extLst>
              <a:ext uri="{FF2B5EF4-FFF2-40B4-BE49-F238E27FC236}">
                <a16:creationId xmlns:a16="http://schemas.microsoft.com/office/drawing/2014/main" id="{7BB2F8B0-CCF9-4D70-8E8C-5DB5EDD3063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7" name="Text Placeholder 11">
            <a:extLst>
              <a:ext uri="{FF2B5EF4-FFF2-40B4-BE49-F238E27FC236}">
                <a16:creationId xmlns:a16="http://schemas.microsoft.com/office/drawing/2014/main" id="{5E3CB6D2-1B45-4D2F-8AFC-B6E91CA4C443}"/>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8" name="Text Placeholder 11">
            <a:extLst>
              <a:ext uri="{FF2B5EF4-FFF2-40B4-BE49-F238E27FC236}">
                <a16:creationId xmlns:a16="http://schemas.microsoft.com/office/drawing/2014/main" id="{559A9BBB-29D4-4E25-96F2-45FFB59BB4C2}"/>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18078301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p15:clr>
            <a:srgbClr val="FBAE40"/>
          </p15:clr>
        </p15:guide>
        <p15:guide id="7" pos="1338">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12" name="Picture Placeholder 2">
            <a:extLst>
              <a:ext uri="{FF2B5EF4-FFF2-40B4-BE49-F238E27FC236}">
                <a16:creationId xmlns:a16="http://schemas.microsoft.com/office/drawing/2014/main" id="{60A7FD4F-3D37-4D8B-A9B3-D5F373E2D75E}"/>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5" name="Picture Placeholder 2">
            <a:extLst>
              <a:ext uri="{FF2B5EF4-FFF2-40B4-BE49-F238E27FC236}">
                <a16:creationId xmlns:a16="http://schemas.microsoft.com/office/drawing/2014/main" id="{05C377DA-F54D-4453-89EF-AEFF11E3EA89}"/>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6" name="Picture Placeholder 2">
            <a:extLst>
              <a:ext uri="{FF2B5EF4-FFF2-40B4-BE49-F238E27FC236}">
                <a16:creationId xmlns:a16="http://schemas.microsoft.com/office/drawing/2014/main" id="{2A77FCAB-7CBA-41F2-B0EC-B501072A82D4}"/>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7" name="Picture Placeholder 2">
            <a:extLst>
              <a:ext uri="{FF2B5EF4-FFF2-40B4-BE49-F238E27FC236}">
                <a16:creationId xmlns:a16="http://schemas.microsoft.com/office/drawing/2014/main" id="{A9B4D847-24A5-4D2D-99D1-6BDFA0F50E10}"/>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8" name="Text Placeholder 11">
            <a:extLst>
              <a:ext uri="{FF2B5EF4-FFF2-40B4-BE49-F238E27FC236}">
                <a16:creationId xmlns:a16="http://schemas.microsoft.com/office/drawing/2014/main" id="{88317DC6-D786-44BE-BB0D-2E3ACEE08672}"/>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19" name="Text Placeholder 11">
            <a:extLst>
              <a:ext uri="{FF2B5EF4-FFF2-40B4-BE49-F238E27FC236}">
                <a16:creationId xmlns:a16="http://schemas.microsoft.com/office/drawing/2014/main" id="{285E84A1-A3F9-4397-ACBE-343412EAB7A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0" name="Text Placeholder 11">
            <a:extLst>
              <a:ext uri="{FF2B5EF4-FFF2-40B4-BE49-F238E27FC236}">
                <a16:creationId xmlns:a16="http://schemas.microsoft.com/office/drawing/2014/main" id="{E2EB35B6-1653-4BA9-B107-4F31F5F00B74}"/>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1" name="Text Placeholder 11">
            <a:extLst>
              <a:ext uri="{FF2B5EF4-FFF2-40B4-BE49-F238E27FC236}">
                <a16:creationId xmlns:a16="http://schemas.microsoft.com/office/drawing/2014/main" id="{B84A5278-D33F-4E87-A19A-20E0D80E2E77}"/>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87859413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90" r:id="rId33"/>
    <p:sldLayoutId id="2147483991"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DC8A-5E51-4FA8-7E46-B01E1CE48F62}"/>
              </a:ext>
            </a:extLst>
          </p:cNvPr>
          <p:cNvSpPr>
            <a:spLocks noGrp="1"/>
          </p:cNvSpPr>
          <p:nvPr>
            <p:ph type="title"/>
          </p:nvPr>
        </p:nvSpPr>
        <p:spPr/>
        <p:txBody>
          <a:bodyPr/>
          <a:lstStyle/>
          <a:p>
            <a:r>
              <a:rPr lang="en-US" dirty="0"/>
              <a:t>Introduction to Fairness</a:t>
            </a:r>
          </a:p>
        </p:txBody>
      </p:sp>
      <p:sp>
        <p:nvSpPr>
          <p:cNvPr id="3" name="Picture Placeholder 2">
            <a:extLst>
              <a:ext uri="{FF2B5EF4-FFF2-40B4-BE49-F238E27FC236}">
                <a16:creationId xmlns:a16="http://schemas.microsoft.com/office/drawing/2014/main" id="{053B43AE-FAC2-D073-19C8-77C8E72B1623}"/>
              </a:ext>
            </a:extLst>
          </p:cNvPr>
          <p:cNvSpPr>
            <a:spLocks noGrp="1"/>
          </p:cNvSpPr>
          <p:nvPr>
            <p:ph type="pic" sz="quarter" idx="10"/>
          </p:nvPr>
        </p:nvSpPr>
        <p:spPr/>
      </p:sp>
      <p:sp>
        <p:nvSpPr>
          <p:cNvPr id="4" name="Text Placeholder 3">
            <a:extLst>
              <a:ext uri="{FF2B5EF4-FFF2-40B4-BE49-F238E27FC236}">
                <a16:creationId xmlns:a16="http://schemas.microsoft.com/office/drawing/2014/main" id="{65A71988-582B-DF3B-1520-166F1720B11F}"/>
              </a:ext>
            </a:extLst>
          </p:cNvPr>
          <p:cNvSpPr>
            <a:spLocks noGrp="1"/>
          </p:cNvSpPr>
          <p:nvPr>
            <p:ph type="body" sz="quarter" idx="12"/>
          </p:nvPr>
        </p:nvSpPr>
        <p:spPr/>
        <p:txBody>
          <a:bodyPr/>
          <a:lstStyle/>
          <a:p>
            <a:r>
              <a:rPr lang="en-US" dirty="0"/>
              <a:t>Dr. Debashish Das</a:t>
            </a:r>
          </a:p>
          <a:p>
            <a:endParaRPr lang="en-US" dirty="0"/>
          </a:p>
        </p:txBody>
      </p:sp>
    </p:spTree>
    <p:extLst>
      <p:ext uri="{BB962C8B-B14F-4D97-AF65-F5344CB8AC3E}">
        <p14:creationId xmlns:p14="http://schemas.microsoft.com/office/powerpoint/2010/main" val="280106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5B0C83-BE56-1FAE-30C4-29B4EA5B129D}"/>
              </a:ext>
            </a:extLst>
          </p:cNvPr>
          <p:cNvSpPr>
            <a:spLocks noGrp="1"/>
          </p:cNvSpPr>
          <p:nvPr>
            <p:ph type="body" sz="quarter" idx="20"/>
          </p:nvPr>
        </p:nvSpPr>
        <p:spPr/>
        <p:txBody>
          <a:bodyPr/>
          <a:lstStyle/>
          <a:p>
            <a:r>
              <a:rPr lang="en-US" dirty="0"/>
              <a:t>Unfairness in Model: Bias Amplification</a:t>
            </a:r>
          </a:p>
        </p:txBody>
      </p:sp>
      <p:sp>
        <p:nvSpPr>
          <p:cNvPr id="3" name="Text Placeholder 2">
            <a:extLst>
              <a:ext uri="{FF2B5EF4-FFF2-40B4-BE49-F238E27FC236}">
                <a16:creationId xmlns:a16="http://schemas.microsoft.com/office/drawing/2014/main" id="{70AA01B5-5139-2DDA-B796-29196D914F69}"/>
              </a:ext>
            </a:extLst>
          </p:cNvPr>
          <p:cNvSpPr>
            <a:spLocks noGrp="1"/>
          </p:cNvSpPr>
          <p:nvPr>
            <p:ph type="body" sz="quarter" idx="14"/>
          </p:nvPr>
        </p:nvSpPr>
        <p:spPr/>
        <p:txBody>
          <a:bodyPr/>
          <a:lstStyle/>
          <a:p>
            <a:endParaRPr lang="en-US"/>
          </a:p>
        </p:txBody>
      </p:sp>
      <p:pic>
        <p:nvPicPr>
          <p:cNvPr id="4" name="Content Placeholder 8">
            <a:extLst>
              <a:ext uri="{FF2B5EF4-FFF2-40B4-BE49-F238E27FC236}">
                <a16:creationId xmlns:a16="http://schemas.microsoft.com/office/drawing/2014/main" id="{9C303423-3A3F-7197-AD6D-110D32E135F1}"/>
              </a:ext>
            </a:extLst>
          </p:cNvPr>
          <p:cNvPicPr>
            <a:picLocks noChangeAspect="1"/>
          </p:cNvPicPr>
          <p:nvPr/>
        </p:nvPicPr>
        <p:blipFill>
          <a:blip r:embed="rId2"/>
          <a:stretch>
            <a:fillRect/>
          </a:stretch>
        </p:blipFill>
        <p:spPr>
          <a:xfrm>
            <a:off x="466805" y="914400"/>
            <a:ext cx="7937653" cy="2385152"/>
          </a:xfrm>
          <a:prstGeom prst="rect">
            <a:avLst/>
          </a:prstGeom>
        </p:spPr>
      </p:pic>
      <p:pic>
        <p:nvPicPr>
          <p:cNvPr id="5" name="Picture 4">
            <a:extLst>
              <a:ext uri="{FF2B5EF4-FFF2-40B4-BE49-F238E27FC236}">
                <a16:creationId xmlns:a16="http://schemas.microsoft.com/office/drawing/2014/main" id="{101CFE2A-F3C8-6CFD-C76B-E85BFE589966}"/>
              </a:ext>
            </a:extLst>
          </p:cNvPr>
          <p:cNvPicPr>
            <a:picLocks noChangeAspect="1"/>
          </p:cNvPicPr>
          <p:nvPr/>
        </p:nvPicPr>
        <p:blipFill>
          <a:blip r:embed="rId3"/>
          <a:stretch>
            <a:fillRect/>
          </a:stretch>
        </p:blipFill>
        <p:spPr>
          <a:xfrm>
            <a:off x="838200" y="3429000"/>
            <a:ext cx="7089354" cy="1746173"/>
          </a:xfrm>
          <a:prstGeom prst="rect">
            <a:avLst/>
          </a:prstGeom>
        </p:spPr>
      </p:pic>
    </p:spTree>
    <p:extLst>
      <p:ext uri="{BB962C8B-B14F-4D97-AF65-F5344CB8AC3E}">
        <p14:creationId xmlns:p14="http://schemas.microsoft.com/office/powerpoint/2010/main" val="3827721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FDE435-C4FC-791C-4B98-298E125E29B6}"/>
              </a:ext>
            </a:extLst>
          </p:cNvPr>
          <p:cNvSpPr>
            <a:spLocks noGrp="1"/>
          </p:cNvSpPr>
          <p:nvPr>
            <p:ph type="body" sz="quarter" idx="20"/>
          </p:nvPr>
        </p:nvSpPr>
        <p:spPr/>
        <p:txBody>
          <a:bodyPr/>
          <a:lstStyle/>
          <a:p>
            <a:r>
              <a:rPr lang="en-US" dirty="0"/>
              <a:t>Unfairness in Model: Bias Amplification</a:t>
            </a:r>
          </a:p>
        </p:txBody>
      </p:sp>
      <p:sp>
        <p:nvSpPr>
          <p:cNvPr id="3" name="Text Placeholder 2">
            <a:extLst>
              <a:ext uri="{FF2B5EF4-FFF2-40B4-BE49-F238E27FC236}">
                <a16:creationId xmlns:a16="http://schemas.microsoft.com/office/drawing/2014/main" id="{6F884637-EB7A-0B40-FD44-9553111874B8}"/>
              </a:ext>
            </a:extLst>
          </p:cNvPr>
          <p:cNvSpPr>
            <a:spLocks noGrp="1"/>
          </p:cNvSpPr>
          <p:nvPr>
            <p:ph type="body" sz="quarter" idx="14"/>
          </p:nvPr>
        </p:nvSpPr>
        <p:spPr>
          <a:xfrm>
            <a:off x="431801" y="1447800"/>
            <a:ext cx="8051799" cy="2895598"/>
          </a:xfrm>
        </p:spPr>
        <p:txBody>
          <a:bodyPr/>
          <a:lstStyle/>
          <a:p>
            <a:r>
              <a:rPr lang="en-US" sz="1800" dirty="0"/>
              <a:t>A model demonstrates bias amplification if the prior distribution of the model’s predictions does not match that of the data. Here, the aim of the model is to avoid creating or exaggerating disparities in the training data </a:t>
            </a:r>
          </a:p>
          <a:p>
            <a:endParaRPr lang="en-US" sz="1800" dirty="0"/>
          </a:p>
        </p:txBody>
      </p:sp>
      <p:pic>
        <p:nvPicPr>
          <p:cNvPr id="4" name="Picture 3">
            <a:extLst>
              <a:ext uri="{FF2B5EF4-FFF2-40B4-BE49-F238E27FC236}">
                <a16:creationId xmlns:a16="http://schemas.microsoft.com/office/drawing/2014/main" id="{7A63A568-DD0D-9100-03F3-3D51AB8837CA}"/>
              </a:ext>
            </a:extLst>
          </p:cNvPr>
          <p:cNvPicPr>
            <a:picLocks noChangeAspect="1"/>
          </p:cNvPicPr>
          <p:nvPr/>
        </p:nvPicPr>
        <p:blipFill>
          <a:blip r:embed="rId2"/>
          <a:stretch>
            <a:fillRect/>
          </a:stretch>
        </p:blipFill>
        <p:spPr>
          <a:xfrm>
            <a:off x="431800" y="2913082"/>
            <a:ext cx="7613650" cy="1765652"/>
          </a:xfrm>
          <a:prstGeom prst="rect">
            <a:avLst/>
          </a:prstGeom>
        </p:spPr>
      </p:pic>
    </p:spTree>
    <p:extLst>
      <p:ext uri="{BB962C8B-B14F-4D97-AF65-F5344CB8AC3E}">
        <p14:creationId xmlns:p14="http://schemas.microsoft.com/office/powerpoint/2010/main" val="110942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14E4E5-5043-C0CC-5853-E6B408B56D28}"/>
              </a:ext>
            </a:extLst>
          </p:cNvPr>
          <p:cNvSpPr>
            <a:spLocks noGrp="1"/>
          </p:cNvSpPr>
          <p:nvPr>
            <p:ph type="body" sz="quarter" idx="20"/>
          </p:nvPr>
        </p:nvSpPr>
        <p:spPr/>
        <p:txBody>
          <a:bodyPr/>
          <a:lstStyle/>
          <a:p>
            <a:r>
              <a:rPr lang="en-US" dirty="0"/>
              <a:t>Fairness in Automated Decisions</a:t>
            </a:r>
          </a:p>
        </p:txBody>
      </p:sp>
      <p:sp>
        <p:nvSpPr>
          <p:cNvPr id="3" name="Text Placeholder 2">
            <a:extLst>
              <a:ext uri="{FF2B5EF4-FFF2-40B4-BE49-F238E27FC236}">
                <a16:creationId xmlns:a16="http://schemas.microsoft.com/office/drawing/2014/main" id="{F79AE887-1079-7958-0CC9-93D88553A15C}"/>
              </a:ext>
            </a:extLst>
          </p:cNvPr>
          <p:cNvSpPr>
            <a:spLocks noGrp="1"/>
          </p:cNvSpPr>
          <p:nvPr>
            <p:ph type="body" sz="quarter" idx="14"/>
          </p:nvPr>
        </p:nvSpPr>
        <p:spPr>
          <a:xfrm>
            <a:off x="431801" y="1447800"/>
            <a:ext cx="8280399" cy="2895598"/>
          </a:xfrm>
        </p:spPr>
        <p:txBody>
          <a:bodyPr/>
          <a:lstStyle/>
          <a:p>
            <a:r>
              <a:rPr lang="en-US" sz="1800" dirty="0"/>
              <a:t>Algorithmic unfairness: Algorithms are pervasive, high-stakes, high-impact</a:t>
            </a:r>
          </a:p>
          <a:p>
            <a:endParaRPr lang="en-US" sz="1800" dirty="0"/>
          </a:p>
          <a:p>
            <a:r>
              <a:rPr lang="en-US" sz="1800" dirty="0"/>
              <a:t>Need more than just “accuracy”</a:t>
            </a:r>
          </a:p>
          <a:p>
            <a:endParaRPr lang="en-US" sz="1800" dirty="0"/>
          </a:p>
          <a:p>
            <a:r>
              <a:rPr lang="en-US" sz="1800" dirty="0"/>
              <a:t>What’s changed? Pervasiveness of ML &amp; Attention to demographic Criteria</a:t>
            </a:r>
          </a:p>
          <a:p>
            <a:endParaRPr lang="en-US" sz="1800" dirty="0"/>
          </a:p>
        </p:txBody>
      </p:sp>
    </p:spTree>
    <p:extLst>
      <p:ext uri="{BB962C8B-B14F-4D97-AF65-F5344CB8AC3E}">
        <p14:creationId xmlns:p14="http://schemas.microsoft.com/office/powerpoint/2010/main" val="124905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B7474-7EAE-CB6F-1ED7-9DCD3CF342AE}"/>
              </a:ext>
            </a:extLst>
          </p:cNvPr>
          <p:cNvSpPr>
            <a:spLocks noGrp="1"/>
          </p:cNvSpPr>
          <p:nvPr>
            <p:ph type="body" sz="quarter" idx="20"/>
          </p:nvPr>
        </p:nvSpPr>
        <p:spPr/>
        <p:txBody>
          <a:bodyPr/>
          <a:lstStyle/>
          <a:p>
            <a:r>
              <a:rPr lang="en-US" dirty="0"/>
              <a:t>Discrimination</a:t>
            </a:r>
          </a:p>
        </p:txBody>
      </p:sp>
      <p:sp>
        <p:nvSpPr>
          <p:cNvPr id="3" name="Text Placeholder 2">
            <a:extLst>
              <a:ext uri="{FF2B5EF4-FFF2-40B4-BE49-F238E27FC236}">
                <a16:creationId xmlns:a16="http://schemas.microsoft.com/office/drawing/2014/main" id="{FA995C37-3546-B625-6825-CD3A19F723F1}"/>
              </a:ext>
            </a:extLst>
          </p:cNvPr>
          <p:cNvSpPr>
            <a:spLocks noGrp="1"/>
          </p:cNvSpPr>
          <p:nvPr>
            <p:ph type="body" sz="quarter" idx="14"/>
          </p:nvPr>
        </p:nvSpPr>
        <p:spPr>
          <a:xfrm>
            <a:off x="431801" y="1447800"/>
            <a:ext cx="8280399" cy="2895598"/>
          </a:xfrm>
        </p:spPr>
        <p:txBody>
          <a:bodyPr/>
          <a:lstStyle/>
          <a:p>
            <a:r>
              <a:rPr lang="en-US" sz="1800" dirty="0"/>
              <a:t>It is the concern</a:t>
            </a:r>
          </a:p>
          <a:p>
            <a:endParaRPr lang="en-US" sz="1800" dirty="0"/>
          </a:p>
          <a:p>
            <a:r>
              <a:rPr lang="en-US" sz="1800" dirty="0"/>
              <a:t>Population includes minorities</a:t>
            </a:r>
          </a:p>
          <a:p>
            <a:pPr lvl="1"/>
            <a:r>
              <a:rPr lang="en-US" sz="800" dirty="0"/>
              <a:t>	</a:t>
            </a:r>
            <a:r>
              <a:rPr lang="en-US" sz="2400" dirty="0"/>
              <a:t> --</a:t>
            </a:r>
            <a:r>
              <a:rPr lang="en-US" sz="1600" dirty="0"/>
              <a:t>Ethnic, Religious, Medical, Geographic	</a:t>
            </a:r>
          </a:p>
          <a:p>
            <a:pPr lvl="1"/>
            <a:endParaRPr lang="en-US" sz="1600" dirty="0"/>
          </a:p>
          <a:p>
            <a:r>
              <a:rPr lang="en-US" sz="1800" dirty="0"/>
              <a:t>Protected by Law, Policy, Ethics</a:t>
            </a:r>
          </a:p>
          <a:p>
            <a:endParaRPr lang="en-US" sz="1800" dirty="0"/>
          </a:p>
          <a:p>
            <a:r>
              <a:rPr lang="en-US" sz="1800" dirty="0"/>
              <a:t>If we cannot completely control our data, can we regulate how it is used, how decisions are made based on it? </a:t>
            </a:r>
          </a:p>
          <a:p>
            <a:endParaRPr lang="en-US" sz="1800" dirty="0"/>
          </a:p>
        </p:txBody>
      </p:sp>
      <p:pic>
        <p:nvPicPr>
          <p:cNvPr id="5" name="Picture 4">
            <a:extLst>
              <a:ext uri="{FF2B5EF4-FFF2-40B4-BE49-F238E27FC236}">
                <a16:creationId xmlns:a16="http://schemas.microsoft.com/office/drawing/2014/main" id="{D37111DB-EFCE-98F8-2E49-AADD4CF357B9}"/>
              </a:ext>
            </a:extLst>
          </p:cNvPr>
          <p:cNvPicPr>
            <a:picLocks noChangeAspect="1"/>
          </p:cNvPicPr>
          <p:nvPr/>
        </p:nvPicPr>
        <p:blipFill>
          <a:blip r:embed="rId2"/>
          <a:stretch>
            <a:fillRect/>
          </a:stretch>
        </p:blipFill>
        <p:spPr>
          <a:xfrm>
            <a:off x="5867400" y="588484"/>
            <a:ext cx="2991080" cy="1718631"/>
          </a:xfrm>
          <a:prstGeom prst="rect">
            <a:avLst/>
          </a:prstGeom>
        </p:spPr>
      </p:pic>
    </p:spTree>
    <p:extLst>
      <p:ext uri="{BB962C8B-B14F-4D97-AF65-F5344CB8AC3E}">
        <p14:creationId xmlns:p14="http://schemas.microsoft.com/office/powerpoint/2010/main" val="84171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093ADD-535E-2D69-5D26-C833E8E3EED9}"/>
              </a:ext>
            </a:extLst>
          </p:cNvPr>
          <p:cNvSpPr>
            <a:spLocks noGrp="1"/>
          </p:cNvSpPr>
          <p:nvPr>
            <p:ph type="body" sz="quarter" idx="20"/>
          </p:nvPr>
        </p:nvSpPr>
        <p:spPr/>
        <p:txBody>
          <a:bodyPr/>
          <a:lstStyle/>
          <a:p>
            <a:r>
              <a:rPr lang="en-GB" dirty="0"/>
              <a:t>Forms of Discrimination</a:t>
            </a:r>
            <a:endParaRPr lang="en-US" dirty="0"/>
          </a:p>
        </p:txBody>
      </p:sp>
      <p:sp>
        <p:nvSpPr>
          <p:cNvPr id="3" name="Text Placeholder 2">
            <a:extLst>
              <a:ext uri="{FF2B5EF4-FFF2-40B4-BE49-F238E27FC236}">
                <a16:creationId xmlns:a16="http://schemas.microsoft.com/office/drawing/2014/main" id="{AF18EFD7-6691-830B-619A-4242364BFBBC}"/>
              </a:ext>
            </a:extLst>
          </p:cNvPr>
          <p:cNvSpPr>
            <a:spLocks noGrp="1"/>
          </p:cNvSpPr>
          <p:nvPr>
            <p:ph type="body" sz="quarter" idx="14"/>
          </p:nvPr>
        </p:nvSpPr>
        <p:spPr>
          <a:xfrm>
            <a:off x="431801" y="1447800"/>
            <a:ext cx="6292849" cy="2895598"/>
          </a:xfrm>
        </p:spPr>
        <p:txBody>
          <a:bodyPr/>
          <a:lstStyle/>
          <a:p>
            <a:r>
              <a:rPr lang="en-US" sz="1800" dirty="0"/>
              <a:t>Steering minorities into higher rates (advertising)</a:t>
            </a:r>
          </a:p>
          <a:p>
            <a:pPr marL="0" indent="0">
              <a:buNone/>
            </a:pPr>
            <a:endParaRPr lang="en-US" sz="1800" dirty="0"/>
          </a:p>
          <a:p>
            <a:pPr marL="0" indent="0">
              <a:buNone/>
            </a:pPr>
            <a:endParaRPr lang="en-US" sz="1800" dirty="0"/>
          </a:p>
          <a:p>
            <a:pPr marL="0" indent="0">
              <a:buNone/>
            </a:pPr>
            <a:endParaRPr lang="en-US" sz="1800" dirty="0"/>
          </a:p>
          <a:p>
            <a:r>
              <a:rPr lang="en-US" sz="1800" dirty="0"/>
              <a:t>Redlining: deny service, change rates based on area</a:t>
            </a:r>
          </a:p>
          <a:p>
            <a:pPr marL="0" indent="0">
              <a:buNone/>
            </a:pPr>
            <a:r>
              <a:rPr lang="en-US" sz="1800" dirty="0"/>
              <a:t>		</a:t>
            </a:r>
          </a:p>
          <a:p>
            <a:r>
              <a:rPr lang="en-US" sz="1800" dirty="0"/>
              <a:t>Self-fulfilling prophecy: select less qualified to “justify” future discrimination </a:t>
            </a:r>
          </a:p>
          <a:p>
            <a:endParaRPr lang="en-US" sz="1800" dirty="0"/>
          </a:p>
        </p:txBody>
      </p:sp>
      <p:pic>
        <p:nvPicPr>
          <p:cNvPr id="4" name="Picture 3">
            <a:extLst>
              <a:ext uri="{FF2B5EF4-FFF2-40B4-BE49-F238E27FC236}">
                <a16:creationId xmlns:a16="http://schemas.microsoft.com/office/drawing/2014/main" id="{1B227EE9-57A7-9FDC-CDA8-4603FA8B5279}"/>
              </a:ext>
            </a:extLst>
          </p:cNvPr>
          <p:cNvPicPr>
            <a:picLocks noChangeAspect="1"/>
          </p:cNvPicPr>
          <p:nvPr/>
        </p:nvPicPr>
        <p:blipFill>
          <a:blip r:embed="rId2"/>
          <a:stretch>
            <a:fillRect/>
          </a:stretch>
        </p:blipFill>
        <p:spPr>
          <a:xfrm>
            <a:off x="5910359" y="576780"/>
            <a:ext cx="2767069" cy="1303458"/>
          </a:xfrm>
          <a:prstGeom prst="rect">
            <a:avLst/>
          </a:prstGeom>
        </p:spPr>
      </p:pic>
      <p:pic>
        <p:nvPicPr>
          <p:cNvPr id="5" name="Picture 4">
            <a:extLst>
              <a:ext uri="{FF2B5EF4-FFF2-40B4-BE49-F238E27FC236}">
                <a16:creationId xmlns:a16="http://schemas.microsoft.com/office/drawing/2014/main" id="{A7AF971F-FFE1-68F7-E1AD-291B758E9F4D}"/>
              </a:ext>
            </a:extLst>
          </p:cNvPr>
          <p:cNvPicPr>
            <a:picLocks noChangeAspect="1"/>
          </p:cNvPicPr>
          <p:nvPr/>
        </p:nvPicPr>
        <p:blipFill>
          <a:blip r:embed="rId3"/>
          <a:stretch>
            <a:fillRect/>
          </a:stretch>
        </p:blipFill>
        <p:spPr>
          <a:xfrm>
            <a:off x="6453497" y="3008514"/>
            <a:ext cx="2322202" cy="1810606"/>
          </a:xfrm>
          <a:prstGeom prst="rect">
            <a:avLst/>
          </a:prstGeom>
        </p:spPr>
      </p:pic>
    </p:spTree>
    <p:extLst>
      <p:ext uri="{BB962C8B-B14F-4D97-AF65-F5344CB8AC3E}">
        <p14:creationId xmlns:p14="http://schemas.microsoft.com/office/powerpoint/2010/main" val="64150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4E0AE-03C1-6EB6-1A9A-8F1D51A9C47B}"/>
              </a:ext>
            </a:extLst>
          </p:cNvPr>
          <p:cNvSpPr>
            <a:spLocks noGrp="1"/>
          </p:cNvSpPr>
          <p:nvPr>
            <p:ph type="body" sz="quarter" idx="20"/>
          </p:nvPr>
        </p:nvSpPr>
        <p:spPr/>
        <p:txBody>
          <a:bodyPr/>
          <a:lstStyle/>
          <a:p>
            <a:r>
              <a:rPr lang="en-GB" dirty="0"/>
              <a:t>Subtler Bias</a:t>
            </a:r>
            <a:endParaRPr lang="en-US" dirty="0"/>
          </a:p>
        </p:txBody>
      </p:sp>
      <p:sp>
        <p:nvSpPr>
          <p:cNvPr id="3" name="Text Placeholder 2">
            <a:extLst>
              <a:ext uri="{FF2B5EF4-FFF2-40B4-BE49-F238E27FC236}">
                <a16:creationId xmlns:a16="http://schemas.microsoft.com/office/drawing/2014/main" id="{C7A4337A-8EF8-5CE7-78BD-C7BED2E6AC0E}"/>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EE05535B-E0B4-2C4E-EAA2-F62E1EE5DA78}"/>
              </a:ext>
            </a:extLst>
          </p:cNvPr>
          <p:cNvPicPr>
            <a:picLocks noChangeAspect="1"/>
          </p:cNvPicPr>
          <p:nvPr/>
        </p:nvPicPr>
        <p:blipFill>
          <a:blip r:embed="rId2"/>
          <a:stretch>
            <a:fillRect/>
          </a:stretch>
        </p:blipFill>
        <p:spPr>
          <a:xfrm>
            <a:off x="298450" y="1112464"/>
            <a:ext cx="6468182" cy="3808369"/>
          </a:xfrm>
          <a:prstGeom prst="rect">
            <a:avLst/>
          </a:prstGeom>
        </p:spPr>
      </p:pic>
    </p:spTree>
    <p:extLst>
      <p:ext uri="{BB962C8B-B14F-4D97-AF65-F5344CB8AC3E}">
        <p14:creationId xmlns:p14="http://schemas.microsoft.com/office/powerpoint/2010/main" val="382611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FB572E-8394-F9B7-3F46-1EFC40F0FCC5}"/>
              </a:ext>
            </a:extLst>
          </p:cNvPr>
          <p:cNvSpPr>
            <a:spLocks noGrp="1"/>
          </p:cNvSpPr>
          <p:nvPr>
            <p:ph type="body" sz="quarter" idx="20"/>
          </p:nvPr>
        </p:nvSpPr>
        <p:spPr/>
        <p:txBody>
          <a:bodyPr/>
          <a:lstStyle/>
          <a:p>
            <a:r>
              <a:rPr lang="en-GB" dirty="0"/>
              <a:t>Subtler Bias</a:t>
            </a:r>
            <a:endParaRPr lang="en-US" dirty="0"/>
          </a:p>
        </p:txBody>
      </p:sp>
      <p:sp>
        <p:nvSpPr>
          <p:cNvPr id="3" name="Text Placeholder 2">
            <a:extLst>
              <a:ext uri="{FF2B5EF4-FFF2-40B4-BE49-F238E27FC236}">
                <a16:creationId xmlns:a16="http://schemas.microsoft.com/office/drawing/2014/main" id="{BEDAE10B-A261-351F-16D7-E369F86E7B5B}"/>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533F9960-9A6C-F313-1547-292E29E21426}"/>
              </a:ext>
            </a:extLst>
          </p:cNvPr>
          <p:cNvPicPr>
            <a:picLocks noChangeAspect="1"/>
          </p:cNvPicPr>
          <p:nvPr/>
        </p:nvPicPr>
        <p:blipFill>
          <a:blip r:embed="rId2"/>
          <a:stretch>
            <a:fillRect/>
          </a:stretch>
        </p:blipFill>
        <p:spPr>
          <a:xfrm>
            <a:off x="431800" y="1055688"/>
            <a:ext cx="5310705" cy="4019456"/>
          </a:xfrm>
          <a:prstGeom prst="rect">
            <a:avLst/>
          </a:prstGeom>
        </p:spPr>
      </p:pic>
    </p:spTree>
    <p:extLst>
      <p:ext uri="{BB962C8B-B14F-4D97-AF65-F5344CB8AC3E}">
        <p14:creationId xmlns:p14="http://schemas.microsoft.com/office/powerpoint/2010/main" val="255995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F86AF9-9136-90BC-9D91-F23F9518C0E5}"/>
              </a:ext>
            </a:extLst>
          </p:cNvPr>
          <p:cNvSpPr>
            <a:spLocks noGrp="1"/>
          </p:cNvSpPr>
          <p:nvPr>
            <p:ph type="body" sz="quarter" idx="20"/>
          </p:nvPr>
        </p:nvSpPr>
        <p:spPr/>
        <p:txBody>
          <a:bodyPr/>
          <a:lstStyle/>
          <a:p>
            <a:r>
              <a:rPr lang="en-GB" dirty="0"/>
              <a:t>Data Issues</a:t>
            </a:r>
            <a:endParaRPr lang="en-US" dirty="0"/>
          </a:p>
        </p:txBody>
      </p:sp>
      <p:sp>
        <p:nvSpPr>
          <p:cNvPr id="3" name="Text Placeholder 2">
            <a:extLst>
              <a:ext uri="{FF2B5EF4-FFF2-40B4-BE49-F238E27FC236}">
                <a16:creationId xmlns:a16="http://schemas.microsoft.com/office/drawing/2014/main" id="{2F9F9692-4704-221F-7F86-96EE659EBB27}"/>
              </a:ext>
            </a:extLst>
          </p:cNvPr>
          <p:cNvSpPr>
            <a:spLocks noGrp="1"/>
          </p:cNvSpPr>
          <p:nvPr>
            <p:ph type="body" sz="quarter" idx="14"/>
          </p:nvPr>
        </p:nvSpPr>
        <p:spPr>
          <a:xfrm>
            <a:off x="431800" y="984250"/>
            <a:ext cx="8616950" cy="2895598"/>
          </a:xfrm>
        </p:spPr>
        <p:txBody>
          <a:bodyPr/>
          <a:lstStyle/>
          <a:p>
            <a:r>
              <a:rPr lang="en-US" sz="1400" dirty="0"/>
              <a:t>Basic data issues: imbalanced, impoverished; noisy </a:t>
            </a:r>
          </a:p>
          <a:p>
            <a:r>
              <a:rPr lang="en-US" sz="1400" dirty="0"/>
              <a:t>Measurement involves subjective choices, and technical difficulties </a:t>
            </a:r>
          </a:p>
          <a:p>
            <a:r>
              <a:rPr lang="en-US" sz="1400" dirty="0"/>
              <a:t>Example: “Even With Affirmative Action, Blacks and Hispanics Are More Underrepresented at Top Colleges Than 35 Years Ago.” NYT, 2017 </a:t>
            </a:r>
          </a:p>
          <a:p>
            <a:pPr marL="0" indent="0">
              <a:buNone/>
            </a:pPr>
            <a:r>
              <a:rPr lang="en-US" sz="1400" dirty="0"/>
              <a:t>           --%age change 1980-2015 in black, Hispanic, Asian, white, multiracial students </a:t>
            </a:r>
          </a:p>
          <a:p>
            <a:r>
              <a:rPr lang="en-US" sz="1400" dirty="0"/>
              <a:t>Target variable / labels: </a:t>
            </a:r>
          </a:p>
          <a:p>
            <a:pPr marL="0" indent="0">
              <a:buNone/>
            </a:pPr>
            <a:r>
              <a:rPr lang="en-US" sz="1400" dirty="0"/>
              <a:t>             -- what is “creditworthiness”; “good employee”; “attractive” </a:t>
            </a:r>
          </a:p>
          <a:p>
            <a:pPr marL="0" indent="0">
              <a:buNone/>
            </a:pPr>
            <a:r>
              <a:rPr lang="en-US" sz="1400" dirty="0"/>
              <a:t>             -- objective measures may be biased too </a:t>
            </a:r>
          </a:p>
          <a:p>
            <a:pPr marL="0" indent="0">
              <a:buNone/>
            </a:pPr>
            <a:r>
              <a:rPr lang="en-US" sz="1400" dirty="0"/>
              <a:t>             -- classification schemes may rely on historical taxonomies </a:t>
            </a:r>
          </a:p>
          <a:p>
            <a:r>
              <a:rPr lang="en-US" sz="1400" dirty="0"/>
              <a:t>Even images not unbiased </a:t>
            </a:r>
          </a:p>
          <a:p>
            <a:pPr marL="0" indent="0">
              <a:buNone/>
            </a:pPr>
            <a:r>
              <a:rPr lang="en-US" sz="1400" dirty="0"/>
              <a:t>             -- color balance, dynamic range settings  distribution of subjects not matching in  training/testing </a:t>
            </a:r>
          </a:p>
          <a:p>
            <a:endParaRPr lang="en-US" sz="1400" dirty="0"/>
          </a:p>
        </p:txBody>
      </p:sp>
    </p:spTree>
    <p:extLst>
      <p:ext uri="{BB962C8B-B14F-4D97-AF65-F5344CB8AC3E}">
        <p14:creationId xmlns:p14="http://schemas.microsoft.com/office/powerpoint/2010/main" val="230518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BB941-293A-77F9-A019-E82BF3717885}"/>
              </a:ext>
            </a:extLst>
          </p:cNvPr>
          <p:cNvSpPr>
            <a:spLocks noGrp="1"/>
          </p:cNvSpPr>
          <p:nvPr>
            <p:ph type="body" sz="quarter" idx="20"/>
          </p:nvPr>
        </p:nvSpPr>
        <p:spPr/>
        <p:txBody>
          <a:bodyPr/>
          <a:lstStyle/>
          <a:p>
            <a:r>
              <a:rPr lang="en-GB" dirty="0"/>
              <a:t>Unfairness in Data Collection</a:t>
            </a:r>
            <a:endParaRPr lang="en-US" dirty="0"/>
          </a:p>
        </p:txBody>
      </p:sp>
      <p:sp>
        <p:nvSpPr>
          <p:cNvPr id="3" name="Text Placeholder 2">
            <a:extLst>
              <a:ext uri="{FF2B5EF4-FFF2-40B4-BE49-F238E27FC236}">
                <a16:creationId xmlns:a16="http://schemas.microsoft.com/office/drawing/2014/main" id="{D34BD619-DBF1-5E9C-F803-B9124D859D39}"/>
              </a:ext>
            </a:extLst>
          </p:cNvPr>
          <p:cNvSpPr>
            <a:spLocks noGrp="1"/>
          </p:cNvSpPr>
          <p:nvPr>
            <p:ph type="body" sz="quarter" idx="14"/>
          </p:nvPr>
        </p:nvSpPr>
        <p:spPr>
          <a:xfrm>
            <a:off x="386692" y="966321"/>
            <a:ext cx="8280399" cy="2895598"/>
          </a:xfrm>
        </p:spPr>
        <p:txBody>
          <a:bodyPr/>
          <a:lstStyle/>
          <a:p>
            <a:r>
              <a:rPr lang="en-US" dirty="0"/>
              <a:t>Nikon blink-recognition always thinks Asian faces are blinking</a:t>
            </a:r>
          </a:p>
          <a:p>
            <a:pPr lvl="1"/>
            <a:r>
              <a:rPr lang="en-US" dirty="0"/>
              <a:t>	--While it’s not certain why the problem exists (Nikon has not given  	concrete explanation), it’s feasible that it is due to unbalanced training 	data</a:t>
            </a:r>
          </a:p>
          <a:p>
            <a:endParaRPr lang="en-US" dirty="0"/>
          </a:p>
        </p:txBody>
      </p:sp>
      <p:pic>
        <p:nvPicPr>
          <p:cNvPr id="4" name="Picture 3">
            <a:extLst>
              <a:ext uri="{FF2B5EF4-FFF2-40B4-BE49-F238E27FC236}">
                <a16:creationId xmlns:a16="http://schemas.microsoft.com/office/drawing/2014/main" id="{58CE4D7F-3B9E-2F47-9A8A-07B20B6B202B}"/>
              </a:ext>
            </a:extLst>
          </p:cNvPr>
          <p:cNvPicPr>
            <a:picLocks noChangeAspect="1"/>
          </p:cNvPicPr>
          <p:nvPr/>
        </p:nvPicPr>
        <p:blipFill>
          <a:blip r:embed="rId2"/>
          <a:stretch>
            <a:fillRect/>
          </a:stretch>
        </p:blipFill>
        <p:spPr>
          <a:xfrm>
            <a:off x="476907" y="2769516"/>
            <a:ext cx="3404537" cy="2210206"/>
          </a:xfrm>
          <a:prstGeom prst="rect">
            <a:avLst/>
          </a:prstGeom>
        </p:spPr>
      </p:pic>
      <p:pic>
        <p:nvPicPr>
          <p:cNvPr id="5" name="Picture 4">
            <a:extLst>
              <a:ext uri="{FF2B5EF4-FFF2-40B4-BE49-F238E27FC236}">
                <a16:creationId xmlns:a16="http://schemas.microsoft.com/office/drawing/2014/main" id="{2E8319BD-5B87-9307-171C-EF15DB8ED566}"/>
              </a:ext>
            </a:extLst>
          </p:cNvPr>
          <p:cNvPicPr>
            <a:picLocks noChangeAspect="1"/>
          </p:cNvPicPr>
          <p:nvPr/>
        </p:nvPicPr>
        <p:blipFill>
          <a:blip r:embed="rId3"/>
          <a:stretch>
            <a:fillRect/>
          </a:stretch>
        </p:blipFill>
        <p:spPr>
          <a:xfrm>
            <a:off x="4381752" y="2769516"/>
            <a:ext cx="3174748" cy="1466392"/>
          </a:xfrm>
          <a:prstGeom prst="rect">
            <a:avLst/>
          </a:prstGeom>
        </p:spPr>
      </p:pic>
      <p:pic>
        <p:nvPicPr>
          <p:cNvPr id="7" name="Picture 6">
            <a:extLst>
              <a:ext uri="{FF2B5EF4-FFF2-40B4-BE49-F238E27FC236}">
                <a16:creationId xmlns:a16="http://schemas.microsoft.com/office/drawing/2014/main" id="{EC012F31-F127-9EDF-2998-EA9B4C073A8C}"/>
              </a:ext>
            </a:extLst>
          </p:cNvPr>
          <p:cNvPicPr>
            <a:picLocks noChangeAspect="1"/>
          </p:cNvPicPr>
          <p:nvPr/>
        </p:nvPicPr>
        <p:blipFill>
          <a:blip r:embed="rId4"/>
          <a:stretch>
            <a:fillRect/>
          </a:stretch>
        </p:blipFill>
        <p:spPr>
          <a:xfrm>
            <a:off x="4381752" y="4260022"/>
            <a:ext cx="3174748" cy="883478"/>
          </a:xfrm>
          <a:prstGeom prst="rect">
            <a:avLst/>
          </a:prstGeom>
        </p:spPr>
      </p:pic>
    </p:spTree>
    <p:extLst>
      <p:ext uri="{BB962C8B-B14F-4D97-AF65-F5344CB8AC3E}">
        <p14:creationId xmlns:p14="http://schemas.microsoft.com/office/powerpoint/2010/main" val="12661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E240F9-99DD-0904-39F6-1FDE7391F004}"/>
              </a:ext>
            </a:extLst>
          </p:cNvPr>
          <p:cNvSpPr>
            <a:spLocks noGrp="1"/>
          </p:cNvSpPr>
          <p:nvPr>
            <p:ph type="body" sz="quarter" idx="20"/>
          </p:nvPr>
        </p:nvSpPr>
        <p:spPr/>
        <p:txBody>
          <a:bodyPr/>
          <a:lstStyle/>
          <a:p>
            <a:r>
              <a:rPr lang="en-GB" dirty="0"/>
              <a:t>Unfairness in the World: Amazon Recruitment</a:t>
            </a:r>
            <a:endParaRPr lang="en-US" dirty="0"/>
          </a:p>
        </p:txBody>
      </p:sp>
      <p:sp>
        <p:nvSpPr>
          <p:cNvPr id="3" name="Text Placeholder 2">
            <a:extLst>
              <a:ext uri="{FF2B5EF4-FFF2-40B4-BE49-F238E27FC236}">
                <a16:creationId xmlns:a16="http://schemas.microsoft.com/office/drawing/2014/main" id="{BFD9A819-22FA-A97D-9A72-B5AE51145B1D}"/>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EB0FC21F-E63D-64B3-D4EA-11F987BE397F}"/>
              </a:ext>
            </a:extLst>
          </p:cNvPr>
          <p:cNvPicPr>
            <a:picLocks noChangeAspect="1"/>
          </p:cNvPicPr>
          <p:nvPr/>
        </p:nvPicPr>
        <p:blipFill>
          <a:blip r:embed="rId2"/>
          <a:stretch>
            <a:fillRect/>
          </a:stretch>
        </p:blipFill>
        <p:spPr>
          <a:xfrm>
            <a:off x="259908" y="1397000"/>
            <a:ext cx="6439342" cy="3632703"/>
          </a:xfrm>
          <a:prstGeom prst="rect">
            <a:avLst/>
          </a:prstGeom>
        </p:spPr>
      </p:pic>
    </p:spTree>
    <p:extLst>
      <p:ext uri="{BB962C8B-B14F-4D97-AF65-F5344CB8AC3E}">
        <p14:creationId xmlns:p14="http://schemas.microsoft.com/office/powerpoint/2010/main" val="3385997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1176-71AB-4D83-A1FF-E0EFE1CD8C90}"/>
              </a:ext>
            </a:extLst>
          </p:cNvPr>
          <p:cNvSpPr>
            <a:spLocks noGrp="1"/>
          </p:cNvSpPr>
          <p:nvPr>
            <p:ph type="body" sz="quarter" idx="20"/>
          </p:nvPr>
        </p:nvSpPr>
        <p:spPr/>
        <p:txBody>
          <a:bodyPr/>
          <a:lstStyle/>
          <a:p>
            <a:r>
              <a:rPr lang="en-GB" spc="-5" dirty="0"/>
              <a:t>What We Will Cover?</a:t>
            </a:r>
            <a:endParaRPr lang="en-GB" dirty="0"/>
          </a:p>
        </p:txBody>
      </p:sp>
      <p:sp>
        <p:nvSpPr>
          <p:cNvPr id="3" name="Text Placeholder 2">
            <a:extLst>
              <a:ext uri="{FF2B5EF4-FFF2-40B4-BE49-F238E27FC236}">
                <a16:creationId xmlns:a16="http://schemas.microsoft.com/office/drawing/2014/main" id="{F9034AFE-1435-444F-8E48-5CF962895A36}"/>
              </a:ext>
            </a:extLst>
          </p:cNvPr>
          <p:cNvSpPr>
            <a:spLocks noGrp="1"/>
          </p:cNvSpPr>
          <p:nvPr>
            <p:ph type="body" sz="quarter" idx="14"/>
          </p:nvPr>
        </p:nvSpPr>
        <p:spPr/>
        <p:txBody>
          <a:bodyPr/>
          <a:lstStyle/>
          <a:p>
            <a:r>
              <a:rPr lang="en-US" sz="1400" dirty="0"/>
              <a:t>Conception of Fairness in AI</a:t>
            </a:r>
          </a:p>
          <a:p>
            <a:r>
              <a:rPr lang="en-US" sz="1400" dirty="0"/>
              <a:t>Fairness Issues Need to be Addressed by AI</a:t>
            </a:r>
          </a:p>
          <a:p>
            <a:r>
              <a:rPr lang="en-US" sz="1400" dirty="0"/>
              <a:t>Individual &amp; Group Fairness, and Tension</a:t>
            </a:r>
          </a:p>
          <a:p>
            <a:pPr marL="0" indent="0">
              <a:buNone/>
            </a:pPr>
            <a:r>
              <a:rPr lang="en-US" sz="1400" dirty="0"/>
              <a:t>       between Each</a:t>
            </a:r>
          </a:p>
          <a:p>
            <a:r>
              <a:rPr lang="en-US" sz="1400" dirty="0"/>
              <a:t>Fairness, Privacy, and Transparency</a:t>
            </a:r>
          </a:p>
          <a:p>
            <a:r>
              <a:rPr lang="en-US" sz="1400" dirty="0"/>
              <a:t>Example of Unfairness in AI</a:t>
            </a:r>
          </a:p>
          <a:p>
            <a:r>
              <a:rPr lang="en-US" sz="1400" dirty="0"/>
              <a:t>Unfairness in Model: Bias Amplification</a:t>
            </a:r>
          </a:p>
          <a:p>
            <a:r>
              <a:rPr lang="en-US" sz="1400" dirty="0"/>
              <a:t>Fairness in Automated Decisions</a:t>
            </a:r>
          </a:p>
          <a:p>
            <a:r>
              <a:rPr lang="en-US" sz="1400" dirty="0"/>
              <a:t>Discrimination</a:t>
            </a:r>
          </a:p>
          <a:p>
            <a:r>
              <a:rPr lang="en-US" sz="1400" dirty="0"/>
              <a:t>Unfairness in Machine Learning</a:t>
            </a:r>
          </a:p>
          <a:p>
            <a:r>
              <a:rPr lang="en-US" sz="1400" dirty="0"/>
              <a:t>Subtler Bias</a:t>
            </a:r>
          </a:p>
          <a:p>
            <a:r>
              <a:rPr lang="en-GB" sz="1400" dirty="0"/>
              <a:t>Data Issues</a:t>
            </a:r>
          </a:p>
          <a:p>
            <a:endParaRPr lang="en-GB" sz="1400" dirty="0"/>
          </a:p>
        </p:txBody>
      </p:sp>
      <p:sp>
        <p:nvSpPr>
          <p:cNvPr id="4" name="Text Placeholder 2">
            <a:extLst>
              <a:ext uri="{FF2B5EF4-FFF2-40B4-BE49-F238E27FC236}">
                <a16:creationId xmlns:a16="http://schemas.microsoft.com/office/drawing/2014/main" id="{C8581E80-FBC4-5DBB-1C3B-EE0772362A89}"/>
              </a:ext>
            </a:extLst>
          </p:cNvPr>
          <p:cNvSpPr txBox="1">
            <a:spLocks/>
          </p:cNvSpPr>
          <p:nvPr/>
        </p:nvSpPr>
        <p:spPr>
          <a:xfrm>
            <a:off x="4667251" y="1447800"/>
            <a:ext cx="5645149" cy="2895598"/>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Arial" panose="020B0604020202020204" pitchFamily="34" charset="0"/>
              <a:buChar char="•"/>
            </a:pPr>
            <a:endParaRPr lang="en-GB" sz="1400" dirty="0"/>
          </a:p>
        </p:txBody>
      </p:sp>
      <p:sp>
        <p:nvSpPr>
          <p:cNvPr id="5" name="Text Placeholder 2">
            <a:extLst>
              <a:ext uri="{FF2B5EF4-FFF2-40B4-BE49-F238E27FC236}">
                <a16:creationId xmlns:a16="http://schemas.microsoft.com/office/drawing/2014/main" id="{CB3D1E88-B57E-6A04-EC8B-F4A286D766AC}"/>
              </a:ext>
            </a:extLst>
          </p:cNvPr>
          <p:cNvSpPr txBox="1">
            <a:spLocks/>
          </p:cNvSpPr>
          <p:nvPr/>
        </p:nvSpPr>
        <p:spPr>
          <a:xfrm>
            <a:off x="5268035" y="1376534"/>
            <a:ext cx="5645149" cy="2895598"/>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t>Unfairness in Data Collection</a:t>
            </a:r>
          </a:p>
          <a:p>
            <a:r>
              <a:rPr lang="en-US" sz="1400" dirty="0"/>
              <a:t>Unfairness in the World</a:t>
            </a:r>
          </a:p>
          <a:p>
            <a:r>
              <a:rPr lang="en-US" sz="1400" dirty="0"/>
              <a:t>Demographic Disparities</a:t>
            </a:r>
          </a:p>
          <a:p>
            <a:r>
              <a:rPr lang="en-US" sz="1400" dirty="0"/>
              <a:t>Model Issues</a:t>
            </a:r>
          </a:p>
          <a:p>
            <a:r>
              <a:rPr lang="en-US" sz="1400" dirty="0"/>
              <a:t>Fair Classification</a:t>
            </a:r>
          </a:p>
          <a:p>
            <a:r>
              <a:rPr lang="en-US" sz="1400" dirty="0"/>
              <a:t>How do we make a fair model?</a:t>
            </a:r>
          </a:p>
          <a:p>
            <a:r>
              <a:rPr lang="en-US" sz="1400" dirty="0"/>
              <a:t>Add Fairness Constraints</a:t>
            </a:r>
          </a:p>
          <a:p>
            <a:r>
              <a:rPr lang="en-US" sz="1400" dirty="0"/>
              <a:t>Machine Learning  Pipeline</a:t>
            </a:r>
          </a:p>
          <a:p>
            <a:r>
              <a:rPr lang="en-US" sz="1400" dirty="0"/>
              <a:t>Fairness in ML : Goals</a:t>
            </a:r>
          </a:p>
          <a:p>
            <a:r>
              <a:rPr lang="en-US" sz="1400" dirty="0"/>
              <a:t>Stages of ML System</a:t>
            </a:r>
          </a:p>
          <a:p>
            <a:r>
              <a:rPr lang="en-US" sz="1400" dirty="0"/>
              <a:t>Further Thoughts</a:t>
            </a:r>
          </a:p>
          <a:p>
            <a:r>
              <a:rPr lang="en-US" sz="1400" dirty="0"/>
              <a:t>Summary</a:t>
            </a:r>
          </a:p>
          <a:p>
            <a:endParaRPr lang="en-GB" sz="1400" dirty="0"/>
          </a:p>
        </p:txBody>
      </p:sp>
    </p:spTree>
    <p:extLst>
      <p:ext uri="{BB962C8B-B14F-4D97-AF65-F5344CB8AC3E}">
        <p14:creationId xmlns:p14="http://schemas.microsoft.com/office/powerpoint/2010/main" val="598868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99E297-750A-1224-3899-B50B1B1E5AC0}"/>
              </a:ext>
            </a:extLst>
          </p:cNvPr>
          <p:cNvSpPr>
            <a:spLocks noGrp="1"/>
          </p:cNvSpPr>
          <p:nvPr>
            <p:ph type="body" sz="quarter" idx="20"/>
          </p:nvPr>
        </p:nvSpPr>
        <p:spPr/>
        <p:txBody>
          <a:bodyPr/>
          <a:lstStyle/>
          <a:p>
            <a:r>
              <a:rPr lang="en-GB" dirty="0"/>
              <a:t>Demographic Disparities</a:t>
            </a:r>
            <a:endParaRPr lang="en-US" dirty="0"/>
          </a:p>
        </p:txBody>
      </p:sp>
      <p:sp>
        <p:nvSpPr>
          <p:cNvPr id="3" name="Text Placeholder 2">
            <a:extLst>
              <a:ext uri="{FF2B5EF4-FFF2-40B4-BE49-F238E27FC236}">
                <a16:creationId xmlns:a16="http://schemas.microsoft.com/office/drawing/2014/main" id="{8D69CE9C-2CD1-4FAD-D8BC-DA99274EDCB8}"/>
              </a:ext>
            </a:extLst>
          </p:cNvPr>
          <p:cNvSpPr>
            <a:spLocks noGrp="1"/>
          </p:cNvSpPr>
          <p:nvPr>
            <p:ph type="body" sz="quarter" idx="14"/>
          </p:nvPr>
        </p:nvSpPr>
        <p:spPr>
          <a:xfrm>
            <a:off x="2327104" y="1175964"/>
            <a:ext cx="6153149" cy="2895598"/>
          </a:xfrm>
        </p:spPr>
        <p:txBody>
          <a:bodyPr/>
          <a:lstStyle/>
          <a:p>
            <a:r>
              <a:rPr lang="en-US" sz="1800" dirty="0"/>
              <a:t>Most ethical issues arise when data concerns people </a:t>
            </a:r>
          </a:p>
          <a:p>
            <a:endParaRPr lang="en-US" sz="1800" dirty="0"/>
          </a:p>
          <a:p>
            <a:r>
              <a:rPr lang="en-US" sz="1800" dirty="0"/>
              <a:t>Training data tends to encode demographic disparities in our society -- can perpetuate stereotypes </a:t>
            </a:r>
          </a:p>
          <a:p>
            <a:endParaRPr lang="en-US" sz="1800" dirty="0"/>
          </a:p>
          <a:p>
            <a:r>
              <a:rPr lang="en-US" sz="1800" dirty="0"/>
              <a:t>Some occupations have stark gender imbalance -- why? </a:t>
            </a:r>
          </a:p>
          <a:p>
            <a:endParaRPr lang="en-US" sz="1800" dirty="0"/>
          </a:p>
          <a:p>
            <a:r>
              <a:rPr lang="en-US" sz="1800" dirty="0"/>
              <a:t>But not all applications involve people. Or do they? examples: </a:t>
            </a:r>
            <a:r>
              <a:rPr lang="en-US" sz="1800" dirty="0" err="1"/>
              <a:t>StreetBump</a:t>
            </a:r>
            <a:r>
              <a:rPr lang="en-US" sz="1800" dirty="0"/>
              <a:t>; Automated Essay Scoring; Zillow </a:t>
            </a:r>
          </a:p>
          <a:p>
            <a:endParaRPr lang="en-US" sz="1800" dirty="0"/>
          </a:p>
        </p:txBody>
      </p:sp>
      <p:pic>
        <p:nvPicPr>
          <p:cNvPr id="4" name="Picture 3">
            <a:extLst>
              <a:ext uri="{FF2B5EF4-FFF2-40B4-BE49-F238E27FC236}">
                <a16:creationId xmlns:a16="http://schemas.microsoft.com/office/drawing/2014/main" id="{6673DF5C-3962-7794-FC30-355724CD0987}"/>
              </a:ext>
            </a:extLst>
          </p:cNvPr>
          <p:cNvPicPr>
            <a:picLocks noChangeAspect="1"/>
          </p:cNvPicPr>
          <p:nvPr/>
        </p:nvPicPr>
        <p:blipFill>
          <a:blip r:embed="rId2"/>
          <a:stretch>
            <a:fillRect/>
          </a:stretch>
        </p:blipFill>
        <p:spPr>
          <a:xfrm>
            <a:off x="431800" y="946150"/>
            <a:ext cx="1663357" cy="3663687"/>
          </a:xfrm>
          <a:prstGeom prst="rect">
            <a:avLst/>
          </a:prstGeom>
        </p:spPr>
      </p:pic>
    </p:spTree>
    <p:extLst>
      <p:ext uri="{BB962C8B-B14F-4D97-AF65-F5344CB8AC3E}">
        <p14:creationId xmlns:p14="http://schemas.microsoft.com/office/powerpoint/2010/main" val="162332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AFF66-F009-6BA1-8A41-8FA5291E6ABE}"/>
              </a:ext>
            </a:extLst>
          </p:cNvPr>
          <p:cNvSpPr>
            <a:spLocks noGrp="1"/>
          </p:cNvSpPr>
          <p:nvPr>
            <p:ph type="body" sz="quarter" idx="20"/>
          </p:nvPr>
        </p:nvSpPr>
        <p:spPr/>
        <p:txBody>
          <a:bodyPr/>
          <a:lstStyle/>
          <a:p>
            <a:r>
              <a:rPr lang="en-GB" dirty="0"/>
              <a:t>Model Issues</a:t>
            </a:r>
            <a:endParaRPr lang="en-US" dirty="0"/>
          </a:p>
        </p:txBody>
      </p:sp>
      <p:sp>
        <p:nvSpPr>
          <p:cNvPr id="3" name="Text Placeholder 2">
            <a:extLst>
              <a:ext uri="{FF2B5EF4-FFF2-40B4-BE49-F238E27FC236}">
                <a16:creationId xmlns:a16="http://schemas.microsoft.com/office/drawing/2014/main" id="{0974136E-5C73-BD5A-92F6-56D26344693E}"/>
              </a:ext>
            </a:extLst>
          </p:cNvPr>
          <p:cNvSpPr>
            <a:spLocks noGrp="1"/>
          </p:cNvSpPr>
          <p:nvPr>
            <p:ph type="body" sz="quarter" idx="14"/>
          </p:nvPr>
        </p:nvSpPr>
        <p:spPr>
          <a:xfrm>
            <a:off x="374651" y="901700"/>
            <a:ext cx="8280399" cy="2895598"/>
          </a:xfrm>
        </p:spPr>
        <p:txBody>
          <a:bodyPr/>
          <a:lstStyle/>
          <a:p>
            <a:r>
              <a:rPr lang="en-US" sz="1800" dirty="0"/>
              <a:t>Models can faithfully reflect disparities in data, often including stereotypes – why? </a:t>
            </a:r>
          </a:p>
          <a:p>
            <a:r>
              <a:rPr lang="en-US" sz="1800" dirty="0"/>
              <a:t>Some patterns we think are good features for classification, others are not: how to tell them apart?</a:t>
            </a:r>
          </a:p>
          <a:p>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endParaRPr lang="en-US" sz="1800" dirty="0"/>
          </a:p>
          <a:p>
            <a:r>
              <a:rPr lang="en-US" sz="1800" dirty="0"/>
              <a:t>Can also introduce disparities when none exist – not enough data</a:t>
            </a:r>
          </a:p>
          <a:p>
            <a:r>
              <a:rPr lang="en-US" sz="1800" dirty="0"/>
              <a:t>Need to train based on something other than just overall accuracy </a:t>
            </a:r>
          </a:p>
          <a:p>
            <a:endParaRPr lang="en-US" sz="1800" dirty="0"/>
          </a:p>
        </p:txBody>
      </p:sp>
      <p:pic>
        <p:nvPicPr>
          <p:cNvPr id="4" name="Picture 3">
            <a:extLst>
              <a:ext uri="{FF2B5EF4-FFF2-40B4-BE49-F238E27FC236}">
                <a16:creationId xmlns:a16="http://schemas.microsoft.com/office/drawing/2014/main" id="{563CCEB9-1741-F656-02D1-2FF0A023AF90}"/>
              </a:ext>
            </a:extLst>
          </p:cNvPr>
          <p:cNvPicPr>
            <a:picLocks noChangeAspect="1"/>
          </p:cNvPicPr>
          <p:nvPr/>
        </p:nvPicPr>
        <p:blipFill>
          <a:blip r:embed="rId2"/>
          <a:stretch>
            <a:fillRect/>
          </a:stretch>
        </p:blipFill>
        <p:spPr>
          <a:xfrm>
            <a:off x="692151" y="2158267"/>
            <a:ext cx="5384800" cy="2282332"/>
          </a:xfrm>
          <a:prstGeom prst="rect">
            <a:avLst/>
          </a:prstGeom>
        </p:spPr>
      </p:pic>
    </p:spTree>
    <p:extLst>
      <p:ext uri="{BB962C8B-B14F-4D97-AF65-F5344CB8AC3E}">
        <p14:creationId xmlns:p14="http://schemas.microsoft.com/office/powerpoint/2010/main" val="288191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171B0-D3AA-8853-859F-33A7DF384A87}"/>
              </a:ext>
            </a:extLst>
          </p:cNvPr>
          <p:cNvSpPr>
            <a:spLocks noGrp="1"/>
          </p:cNvSpPr>
          <p:nvPr>
            <p:ph type="body" sz="quarter" idx="20"/>
          </p:nvPr>
        </p:nvSpPr>
        <p:spPr/>
        <p:txBody>
          <a:bodyPr/>
          <a:lstStyle/>
          <a:p>
            <a:r>
              <a:rPr lang="en-GB" dirty="0"/>
              <a:t>Fair Classification</a:t>
            </a:r>
            <a:endParaRPr lang="en-US" dirty="0"/>
          </a:p>
        </p:txBody>
      </p:sp>
      <p:sp>
        <p:nvSpPr>
          <p:cNvPr id="3" name="Text Placeholder 2">
            <a:extLst>
              <a:ext uri="{FF2B5EF4-FFF2-40B4-BE49-F238E27FC236}">
                <a16:creationId xmlns:a16="http://schemas.microsoft.com/office/drawing/2014/main" id="{4A7FD910-3BE0-2579-7C81-1E53B7BA198F}"/>
              </a:ext>
            </a:extLst>
          </p:cNvPr>
          <p:cNvSpPr>
            <a:spLocks noGrp="1"/>
          </p:cNvSpPr>
          <p:nvPr>
            <p:ph type="body" sz="quarter" idx="14"/>
          </p:nvPr>
        </p:nvSpPr>
        <p:spPr>
          <a:xfrm>
            <a:off x="431801" y="1447800"/>
            <a:ext cx="8280399" cy="2895598"/>
          </a:xfrm>
        </p:spPr>
        <p:txBody>
          <a:bodyPr/>
          <a:lstStyle/>
          <a:p>
            <a:r>
              <a:rPr lang="en-US" sz="1800" dirty="0"/>
              <a:t>Explosion of fairness research over the years </a:t>
            </a:r>
          </a:p>
          <a:p>
            <a:r>
              <a:rPr lang="en-US" sz="1800" dirty="0"/>
              <a:t>Fair classification is the most common setup, involving: </a:t>
            </a:r>
          </a:p>
          <a:p>
            <a:pPr lvl="1"/>
            <a:r>
              <a:rPr lang="en-US" dirty="0"/>
              <a:t>	-- X, some data </a:t>
            </a:r>
          </a:p>
          <a:p>
            <a:pPr lvl="1"/>
            <a:r>
              <a:rPr lang="en-US" dirty="0"/>
              <a:t>	-- Y, a label to predict </a:t>
            </a:r>
          </a:p>
          <a:p>
            <a:pPr marL="0" indent="0">
              <a:buNone/>
            </a:pPr>
            <a:r>
              <a:rPr lang="en-US" sz="1800" dirty="0"/>
              <a:t>	-- Ŷ, the model prediction </a:t>
            </a:r>
          </a:p>
          <a:p>
            <a:pPr marL="0" indent="0">
              <a:buNone/>
            </a:pPr>
            <a:r>
              <a:rPr lang="en-US" sz="1800" dirty="0"/>
              <a:t>	-- A, a sensitive attribute (race, gender, age, socioeconomic status) </a:t>
            </a:r>
          </a:p>
          <a:p>
            <a:r>
              <a:rPr lang="en-US" sz="1800" dirty="0"/>
              <a:t>We want to learn a classifier that is: </a:t>
            </a:r>
          </a:p>
          <a:p>
            <a:pPr marL="0" indent="0">
              <a:buNone/>
            </a:pPr>
            <a:r>
              <a:rPr lang="en-US" sz="1800" dirty="0"/>
              <a:t>	-- accurate </a:t>
            </a:r>
          </a:p>
          <a:p>
            <a:pPr marL="0" indent="0">
              <a:buNone/>
            </a:pPr>
            <a:r>
              <a:rPr lang="en-US" sz="1800" dirty="0"/>
              <a:t>	--fair with respect to A </a:t>
            </a:r>
          </a:p>
        </p:txBody>
      </p:sp>
    </p:spTree>
    <p:extLst>
      <p:ext uri="{BB962C8B-B14F-4D97-AF65-F5344CB8AC3E}">
        <p14:creationId xmlns:p14="http://schemas.microsoft.com/office/powerpoint/2010/main" val="1507034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C89F9-0637-8C8D-6628-27561D680E93}"/>
              </a:ext>
            </a:extLst>
          </p:cNvPr>
          <p:cNvSpPr>
            <a:spLocks noGrp="1"/>
          </p:cNvSpPr>
          <p:nvPr>
            <p:ph type="body" sz="quarter" idx="20"/>
          </p:nvPr>
        </p:nvSpPr>
        <p:spPr/>
        <p:txBody>
          <a:bodyPr/>
          <a:lstStyle/>
          <a:p>
            <a:r>
              <a:rPr lang="en-GB" dirty="0"/>
              <a:t>How do we make a fair model?</a:t>
            </a:r>
            <a:endParaRPr lang="en-US" dirty="0"/>
          </a:p>
        </p:txBody>
      </p:sp>
      <p:sp>
        <p:nvSpPr>
          <p:cNvPr id="3" name="Text Placeholder 2">
            <a:extLst>
              <a:ext uri="{FF2B5EF4-FFF2-40B4-BE49-F238E27FC236}">
                <a16:creationId xmlns:a16="http://schemas.microsoft.com/office/drawing/2014/main" id="{50317DC0-00C4-31E5-ED3D-30E09A84F75E}"/>
              </a:ext>
            </a:extLst>
          </p:cNvPr>
          <p:cNvSpPr>
            <a:spLocks noGrp="1"/>
          </p:cNvSpPr>
          <p:nvPr>
            <p:ph type="body" sz="quarter" idx="14"/>
          </p:nvPr>
        </p:nvSpPr>
        <p:spPr>
          <a:xfrm>
            <a:off x="431801" y="1447800"/>
            <a:ext cx="8280399" cy="2895598"/>
          </a:xfrm>
        </p:spPr>
        <p:txBody>
          <a:bodyPr/>
          <a:lstStyle/>
          <a:p>
            <a:r>
              <a:rPr lang="en-US" sz="1800" dirty="0"/>
              <a:t>Try to ensure our model doesn’t augment bias </a:t>
            </a:r>
          </a:p>
          <a:p>
            <a:r>
              <a:rPr lang="en-US" sz="1800" dirty="0"/>
              <a:t>Train with a balanced dataset </a:t>
            </a:r>
          </a:p>
          <a:p>
            <a:r>
              <a:rPr lang="en-US" sz="1800" dirty="0"/>
              <a:t>Audit your model </a:t>
            </a:r>
          </a:p>
          <a:p>
            <a:r>
              <a:rPr lang="en-US" sz="1800" dirty="0"/>
              <a:t>Ensure some constraint, e.g. demographic parity </a:t>
            </a:r>
          </a:p>
          <a:p>
            <a:r>
              <a:rPr lang="en-US" sz="1800" dirty="0"/>
              <a:t>Don’t use protected attribute </a:t>
            </a:r>
          </a:p>
          <a:p>
            <a:endParaRPr lang="en-US" sz="1800" dirty="0"/>
          </a:p>
        </p:txBody>
      </p:sp>
    </p:spTree>
    <p:extLst>
      <p:ext uri="{BB962C8B-B14F-4D97-AF65-F5344CB8AC3E}">
        <p14:creationId xmlns:p14="http://schemas.microsoft.com/office/powerpoint/2010/main" val="3740919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4C5C0A-87DA-B8BC-3725-641C4D0D7DFB}"/>
              </a:ext>
            </a:extLst>
          </p:cNvPr>
          <p:cNvSpPr>
            <a:spLocks noGrp="1"/>
          </p:cNvSpPr>
          <p:nvPr>
            <p:ph type="body" sz="quarter" idx="20"/>
          </p:nvPr>
        </p:nvSpPr>
        <p:spPr/>
        <p:txBody>
          <a:bodyPr/>
          <a:lstStyle/>
          <a:p>
            <a:r>
              <a:rPr lang="en-US" dirty="0"/>
              <a:t>What happens if we take out the protected attribute?</a:t>
            </a:r>
          </a:p>
        </p:txBody>
      </p:sp>
      <p:sp>
        <p:nvSpPr>
          <p:cNvPr id="3" name="Text Placeholder 2">
            <a:extLst>
              <a:ext uri="{FF2B5EF4-FFF2-40B4-BE49-F238E27FC236}">
                <a16:creationId xmlns:a16="http://schemas.microsoft.com/office/drawing/2014/main" id="{2C62CC9E-9AFF-608A-E724-091F8E116219}"/>
              </a:ext>
            </a:extLst>
          </p:cNvPr>
          <p:cNvSpPr>
            <a:spLocks noGrp="1"/>
          </p:cNvSpPr>
          <p:nvPr>
            <p:ph type="body" sz="quarter" idx="14"/>
          </p:nvPr>
        </p:nvSpPr>
        <p:spPr/>
        <p:txBody>
          <a:bodyPr/>
          <a:lstStyle/>
          <a:p>
            <a:pPr algn="just"/>
            <a:r>
              <a:rPr lang="en-US" sz="1800" dirty="0"/>
              <a:t>Neighborhoods in America are largely racially segregated</a:t>
            </a:r>
          </a:p>
          <a:p>
            <a:pPr algn="just"/>
            <a:endParaRPr lang="en-US" sz="1800" dirty="0"/>
          </a:p>
          <a:p>
            <a:pPr algn="just"/>
            <a:r>
              <a:rPr lang="en-US" sz="1800" dirty="0"/>
              <a:t>A race-blind model could still act in a discriminatory manner by using </a:t>
            </a:r>
            <a:r>
              <a:rPr lang="en-US" sz="1800" dirty="0" err="1"/>
              <a:t>zipcode</a:t>
            </a:r>
            <a:r>
              <a:rPr lang="en-US" sz="1800" dirty="0"/>
              <a:t> to e.g. deny a loan </a:t>
            </a:r>
          </a:p>
          <a:p>
            <a:pPr algn="just"/>
            <a:endParaRPr lang="en-US" sz="1800" dirty="0"/>
          </a:p>
          <a:p>
            <a:pPr algn="just"/>
            <a:r>
              <a:rPr lang="en-US" sz="1800" dirty="0"/>
              <a:t>Even unintentional discrimination can occur in this way, given a biased prior</a:t>
            </a:r>
          </a:p>
          <a:p>
            <a:pPr algn="just"/>
            <a:endParaRPr lang="en-US" sz="1800" dirty="0"/>
          </a:p>
        </p:txBody>
      </p:sp>
      <p:pic>
        <p:nvPicPr>
          <p:cNvPr id="4" name="Picture 3">
            <a:extLst>
              <a:ext uri="{FF2B5EF4-FFF2-40B4-BE49-F238E27FC236}">
                <a16:creationId xmlns:a16="http://schemas.microsoft.com/office/drawing/2014/main" id="{8B35D30D-5F18-A60C-0F0A-232BB87274C5}"/>
              </a:ext>
            </a:extLst>
          </p:cNvPr>
          <p:cNvPicPr>
            <a:picLocks noChangeAspect="1"/>
          </p:cNvPicPr>
          <p:nvPr/>
        </p:nvPicPr>
        <p:blipFill>
          <a:blip r:embed="rId2"/>
          <a:stretch>
            <a:fillRect/>
          </a:stretch>
        </p:blipFill>
        <p:spPr>
          <a:xfrm>
            <a:off x="6298624" y="1282700"/>
            <a:ext cx="2778784" cy="2798762"/>
          </a:xfrm>
          <a:prstGeom prst="rect">
            <a:avLst/>
          </a:prstGeom>
        </p:spPr>
      </p:pic>
    </p:spTree>
    <p:extLst>
      <p:ext uri="{BB962C8B-B14F-4D97-AF65-F5344CB8AC3E}">
        <p14:creationId xmlns:p14="http://schemas.microsoft.com/office/powerpoint/2010/main" val="2284660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B8158D-8102-8BF3-3B12-B5BACC9F01B3}"/>
              </a:ext>
            </a:extLst>
          </p:cNvPr>
          <p:cNvSpPr>
            <a:spLocks noGrp="1"/>
          </p:cNvSpPr>
          <p:nvPr>
            <p:ph type="body" sz="quarter" idx="20"/>
          </p:nvPr>
        </p:nvSpPr>
        <p:spPr/>
        <p:txBody>
          <a:bodyPr/>
          <a:lstStyle/>
          <a:p>
            <a:r>
              <a:rPr lang="en-GB" dirty="0"/>
              <a:t>In fact, taking out the protected attribute can be detrimental to fairness goals</a:t>
            </a:r>
            <a:endParaRPr lang="en-US" dirty="0"/>
          </a:p>
        </p:txBody>
      </p:sp>
      <p:sp>
        <p:nvSpPr>
          <p:cNvPr id="3" name="Text Placeholder 2">
            <a:extLst>
              <a:ext uri="{FF2B5EF4-FFF2-40B4-BE49-F238E27FC236}">
                <a16:creationId xmlns:a16="http://schemas.microsoft.com/office/drawing/2014/main" id="{E6C6A04B-465A-333F-D877-D454DF620FF7}"/>
              </a:ext>
            </a:extLst>
          </p:cNvPr>
          <p:cNvSpPr>
            <a:spLocks noGrp="1"/>
          </p:cNvSpPr>
          <p:nvPr>
            <p:ph type="body" sz="quarter" idx="14"/>
          </p:nvPr>
        </p:nvSpPr>
        <p:spPr>
          <a:xfrm>
            <a:off x="431800" y="1680116"/>
            <a:ext cx="5645149" cy="2895598"/>
          </a:xfrm>
        </p:spPr>
        <p:txBody>
          <a:bodyPr/>
          <a:lstStyle/>
          <a:p>
            <a:r>
              <a:rPr lang="en-US" sz="1800" dirty="0"/>
              <a:t>Imagine an AI for hiring new employees has two features: gender and experience. </a:t>
            </a:r>
          </a:p>
          <a:p>
            <a:pPr lvl="1"/>
            <a:r>
              <a:rPr lang="en-US" sz="800" dirty="0"/>
              <a:t>	</a:t>
            </a:r>
            <a:r>
              <a:rPr lang="en-US" sz="1400" dirty="0"/>
              <a:t>-- The model hires 27% women, despite their being 44% of  	    the applicant pool. </a:t>
            </a:r>
          </a:p>
          <a:p>
            <a:r>
              <a:rPr lang="en-US" sz="1800" dirty="0"/>
              <a:t>In an effort to make a fair model, you take out the gender variable and only use experience </a:t>
            </a:r>
          </a:p>
          <a:p>
            <a:pPr lvl="1"/>
            <a:r>
              <a:rPr lang="en-US" sz="1400" dirty="0"/>
              <a:t>	-- You find your model now hires 17% women.</a:t>
            </a:r>
          </a:p>
          <a:p>
            <a:endParaRPr lang="en-US" sz="1800" dirty="0"/>
          </a:p>
        </p:txBody>
      </p:sp>
      <p:pic>
        <p:nvPicPr>
          <p:cNvPr id="4" name="Picture 3">
            <a:extLst>
              <a:ext uri="{FF2B5EF4-FFF2-40B4-BE49-F238E27FC236}">
                <a16:creationId xmlns:a16="http://schemas.microsoft.com/office/drawing/2014/main" id="{7F57213E-4EC7-47D7-671D-8C42C8715FCB}"/>
              </a:ext>
            </a:extLst>
          </p:cNvPr>
          <p:cNvPicPr>
            <a:picLocks noChangeAspect="1"/>
          </p:cNvPicPr>
          <p:nvPr/>
        </p:nvPicPr>
        <p:blipFill>
          <a:blip r:embed="rId2"/>
          <a:stretch>
            <a:fillRect/>
          </a:stretch>
        </p:blipFill>
        <p:spPr>
          <a:xfrm>
            <a:off x="6017448" y="1606043"/>
            <a:ext cx="3126552" cy="3208844"/>
          </a:xfrm>
          <a:prstGeom prst="rect">
            <a:avLst/>
          </a:prstGeom>
        </p:spPr>
      </p:pic>
    </p:spTree>
    <p:extLst>
      <p:ext uri="{BB962C8B-B14F-4D97-AF65-F5344CB8AC3E}">
        <p14:creationId xmlns:p14="http://schemas.microsoft.com/office/powerpoint/2010/main" val="214089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4CF24-3240-9D3B-6CE4-F5DE4045D1E2}"/>
              </a:ext>
            </a:extLst>
          </p:cNvPr>
          <p:cNvSpPr>
            <a:spLocks noGrp="1"/>
          </p:cNvSpPr>
          <p:nvPr>
            <p:ph type="body" sz="quarter" idx="20"/>
          </p:nvPr>
        </p:nvSpPr>
        <p:spPr/>
        <p:txBody>
          <a:bodyPr/>
          <a:lstStyle/>
          <a:p>
            <a:r>
              <a:rPr lang="en-GB" dirty="0"/>
              <a:t>In fact, taking out the protected attribute can be detrimental to fairness goals (Cont.)</a:t>
            </a:r>
            <a:endParaRPr lang="en-US" dirty="0"/>
          </a:p>
        </p:txBody>
      </p:sp>
      <p:sp>
        <p:nvSpPr>
          <p:cNvPr id="3" name="Text Placeholder 2">
            <a:extLst>
              <a:ext uri="{FF2B5EF4-FFF2-40B4-BE49-F238E27FC236}">
                <a16:creationId xmlns:a16="http://schemas.microsoft.com/office/drawing/2014/main" id="{241546B8-2EBA-8A58-F624-7800A6E2CF5E}"/>
              </a:ext>
            </a:extLst>
          </p:cNvPr>
          <p:cNvSpPr>
            <a:spLocks noGrp="1"/>
          </p:cNvSpPr>
          <p:nvPr>
            <p:ph type="body" sz="quarter" idx="14"/>
          </p:nvPr>
        </p:nvSpPr>
        <p:spPr>
          <a:xfrm>
            <a:off x="431800" y="1771650"/>
            <a:ext cx="5645149" cy="2895598"/>
          </a:xfrm>
        </p:spPr>
        <p:txBody>
          <a:bodyPr/>
          <a:lstStyle/>
          <a:p>
            <a:r>
              <a:rPr lang="en-GB" sz="1800" dirty="0"/>
              <a:t>Perhaps in reality, people with over ten years of experience are equally qualified for the job </a:t>
            </a:r>
          </a:p>
          <a:p>
            <a:endParaRPr lang="en-GB" sz="1800" dirty="0"/>
          </a:p>
          <a:p>
            <a:r>
              <a:rPr lang="en-GB" sz="1800" dirty="0"/>
              <a:t>Women have to take off more time due to extenuating circumstances (needing to take family or child leave, etc) </a:t>
            </a:r>
          </a:p>
          <a:p>
            <a:endParaRPr lang="en-GB" sz="1800" dirty="0"/>
          </a:p>
          <a:p>
            <a:r>
              <a:rPr lang="en-GB" sz="1800" dirty="0"/>
              <a:t>Removing the gender feature from the model makes it impossible for the model to compensate </a:t>
            </a:r>
          </a:p>
          <a:p>
            <a:endParaRPr lang="en-US" sz="1800" dirty="0"/>
          </a:p>
        </p:txBody>
      </p:sp>
      <p:pic>
        <p:nvPicPr>
          <p:cNvPr id="4" name="Picture 3">
            <a:extLst>
              <a:ext uri="{FF2B5EF4-FFF2-40B4-BE49-F238E27FC236}">
                <a16:creationId xmlns:a16="http://schemas.microsoft.com/office/drawing/2014/main" id="{D4CDB411-F418-BA9E-7A1A-F98F3B264003}"/>
              </a:ext>
            </a:extLst>
          </p:cNvPr>
          <p:cNvPicPr>
            <a:picLocks noChangeAspect="1"/>
          </p:cNvPicPr>
          <p:nvPr/>
        </p:nvPicPr>
        <p:blipFill>
          <a:blip r:embed="rId2"/>
          <a:stretch>
            <a:fillRect/>
          </a:stretch>
        </p:blipFill>
        <p:spPr>
          <a:xfrm>
            <a:off x="6218089" y="1771650"/>
            <a:ext cx="2651865" cy="2699796"/>
          </a:xfrm>
          <a:prstGeom prst="rect">
            <a:avLst/>
          </a:prstGeom>
        </p:spPr>
      </p:pic>
    </p:spTree>
    <p:extLst>
      <p:ext uri="{BB962C8B-B14F-4D97-AF65-F5344CB8AC3E}">
        <p14:creationId xmlns:p14="http://schemas.microsoft.com/office/powerpoint/2010/main" val="3765621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EA303-58CF-4893-C864-6065B23DC14B}"/>
              </a:ext>
            </a:extLst>
          </p:cNvPr>
          <p:cNvSpPr>
            <a:spLocks noGrp="1"/>
          </p:cNvSpPr>
          <p:nvPr>
            <p:ph type="body" sz="quarter" idx="20"/>
          </p:nvPr>
        </p:nvSpPr>
        <p:spPr/>
        <p:txBody>
          <a:bodyPr/>
          <a:lstStyle/>
          <a:p>
            <a:r>
              <a:rPr lang="en-GB" dirty="0"/>
              <a:t>Add Fairness Constraints</a:t>
            </a:r>
            <a:endParaRPr lang="en-US" dirty="0"/>
          </a:p>
        </p:txBody>
      </p:sp>
      <p:sp>
        <p:nvSpPr>
          <p:cNvPr id="3" name="Text Placeholder 2">
            <a:extLst>
              <a:ext uri="{FF2B5EF4-FFF2-40B4-BE49-F238E27FC236}">
                <a16:creationId xmlns:a16="http://schemas.microsoft.com/office/drawing/2014/main" id="{81385C41-8BFA-13D8-FDA1-4994F6BDB906}"/>
              </a:ext>
            </a:extLst>
          </p:cNvPr>
          <p:cNvSpPr>
            <a:spLocks noGrp="1"/>
          </p:cNvSpPr>
          <p:nvPr>
            <p:ph type="body" sz="quarter" idx="14"/>
          </p:nvPr>
        </p:nvSpPr>
        <p:spPr>
          <a:xfrm>
            <a:off x="431801" y="1447800"/>
            <a:ext cx="8127999" cy="2895598"/>
          </a:xfrm>
        </p:spPr>
        <p:txBody>
          <a:bodyPr/>
          <a:lstStyle/>
          <a:p>
            <a:r>
              <a:rPr lang="en-US" sz="1800" dirty="0"/>
              <a:t>Demographic Parity: proportion of people who get good outcome/bad outcome should be equal across all groups </a:t>
            </a:r>
          </a:p>
          <a:p>
            <a:endParaRPr lang="en-US" sz="1800" dirty="0"/>
          </a:p>
          <a:p>
            <a:r>
              <a:rPr lang="en-US" sz="1800" dirty="0"/>
              <a:t>Equal False Positive/False Negative Rates (all confusion matrix scores) </a:t>
            </a:r>
          </a:p>
          <a:p>
            <a:endParaRPr lang="en-US" sz="1800" dirty="0"/>
          </a:p>
          <a:p>
            <a:r>
              <a:rPr lang="en-US" sz="1800" dirty="0"/>
              <a:t>Equalized Odds: The protected attribute and the prediction are conditionally independent given the ground truth: i.e., the rates of loan application acceptances should be the same across groups among people who are truly credit-worthy </a:t>
            </a:r>
          </a:p>
          <a:p>
            <a:endParaRPr lang="en-US" sz="1800" dirty="0"/>
          </a:p>
          <a:p>
            <a:r>
              <a:rPr lang="en-US" sz="1800" dirty="0"/>
              <a:t>Individual fairness constraint: similar people should be treated similarly </a:t>
            </a:r>
          </a:p>
          <a:p>
            <a:endParaRPr lang="en-US" sz="1800" dirty="0"/>
          </a:p>
        </p:txBody>
      </p:sp>
    </p:spTree>
    <p:extLst>
      <p:ext uri="{BB962C8B-B14F-4D97-AF65-F5344CB8AC3E}">
        <p14:creationId xmlns:p14="http://schemas.microsoft.com/office/powerpoint/2010/main" val="83048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D9A070-243B-A05A-5D0C-A1DD2B667311}"/>
              </a:ext>
            </a:extLst>
          </p:cNvPr>
          <p:cNvSpPr>
            <a:spLocks noGrp="1"/>
          </p:cNvSpPr>
          <p:nvPr>
            <p:ph type="body" sz="quarter" idx="20"/>
          </p:nvPr>
        </p:nvSpPr>
        <p:spPr/>
        <p:txBody>
          <a:bodyPr/>
          <a:lstStyle/>
          <a:p>
            <a:r>
              <a:rPr lang="en-GB" dirty="0"/>
              <a:t>Problems with fairness constraints</a:t>
            </a:r>
            <a:endParaRPr lang="en-US" dirty="0"/>
          </a:p>
        </p:txBody>
      </p:sp>
      <p:sp>
        <p:nvSpPr>
          <p:cNvPr id="3" name="Text Placeholder 2">
            <a:extLst>
              <a:ext uri="{FF2B5EF4-FFF2-40B4-BE49-F238E27FC236}">
                <a16:creationId xmlns:a16="http://schemas.microsoft.com/office/drawing/2014/main" id="{48E1D16E-58F4-1DB9-5E02-0A48A697521E}"/>
              </a:ext>
            </a:extLst>
          </p:cNvPr>
          <p:cNvSpPr>
            <a:spLocks noGrp="1"/>
          </p:cNvSpPr>
          <p:nvPr>
            <p:ph type="body" sz="quarter" idx="14"/>
          </p:nvPr>
        </p:nvSpPr>
        <p:spPr>
          <a:xfrm>
            <a:off x="431801" y="1447800"/>
            <a:ext cx="8280399" cy="2895598"/>
          </a:xfrm>
        </p:spPr>
        <p:txBody>
          <a:bodyPr/>
          <a:lstStyle/>
          <a:p>
            <a:r>
              <a:rPr lang="en-GB" sz="1800" dirty="0"/>
              <a:t>They don’t always lead to the fair outcomes you think they should either! </a:t>
            </a:r>
          </a:p>
          <a:p>
            <a:endParaRPr lang="en-GB" sz="1800" dirty="0"/>
          </a:p>
          <a:p>
            <a:r>
              <a:rPr lang="en-GB" sz="1800" dirty="0"/>
              <a:t>Refer to Measure and Mismeasure of Fairness (Corbett-Davies and Goel) and Delayed Impact of Fair ML (Liu and Hardt) </a:t>
            </a:r>
          </a:p>
          <a:p>
            <a:endParaRPr lang="en-US" sz="1800" dirty="0"/>
          </a:p>
        </p:txBody>
      </p:sp>
    </p:spTree>
    <p:extLst>
      <p:ext uri="{BB962C8B-B14F-4D97-AF65-F5344CB8AC3E}">
        <p14:creationId xmlns:p14="http://schemas.microsoft.com/office/powerpoint/2010/main" val="293474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BFDC85-485B-2D87-6C18-5B7013F43258}"/>
              </a:ext>
            </a:extLst>
          </p:cNvPr>
          <p:cNvSpPr>
            <a:spLocks noGrp="1"/>
          </p:cNvSpPr>
          <p:nvPr>
            <p:ph type="body" sz="quarter" idx="20"/>
          </p:nvPr>
        </p:nvSpPr>
        <p:spPr/>
        <p:txBody>
          <a:bodyPr/>
          <a:lstStyle/>
          <a:p>
            <a:r>
              <a:rPr lang="en-GB" spc="-5" dirty="0"/>
              <a:t>Machine Learning  Pipeline</a:t>
            </a:r>
            <a:endParaRPr lang="en-US" dirty="0"/>
          </a:p>
        </p:txBody>
      </p:sp>
      <p:sp>
        <p:nvSpPr>
          <p:cNvPr id="3" name="Text Placeholder 2">
            <a:extLst>
              <a:ext uri="{FF2B5EF4-FFF2-40B4-BE49-F238E27FC236}">
                <a16:creationId xmlns:a16="http://schemas.microsoft.com/office/drawing/2014/main" id="{A83C9D15-8093-291B-F823-654CD02AF074}"/>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579A71F4-2A74-415C-2BC1-54308BFDC3EE}"/>
              </a:ext>
            </a:extLst>
          </p:cNvPr>
          <p:cNvPicPr>
            <a:picLocks noChangeAspect="1"/>
          </p:cNvPicPr>
          <p:nvPr/>
        </p:nvPicPr>
        <p:blipFill>
          <a:blip r:embed="rId2"/>
          <a:stretch>
            <a:fillRect/>
          </a:stretch>
        </p:blipFill>
        <p:spPr>
          <a:xfrm>
            <a:off x="431800" y="915927"/>
            <a:ext cx="8034105" cy="3967224"/>
          </a:xfrm>
          <a:prstGeom prst="rect">
            <a:avLst/>
          </a:prstGeom>
        </p:spPr>
      </p:pic>
    </p:spTree>
    <p:extLst>
      <p:ext uri="{BB962C8B-B14F-4D97-AF65-F5344CB8AC3E}">
        <p14:creationId xmlns:p14="http://schemas.microsoft.com/office/powerpoint/2010/main" val="126555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EBFDBB-B013-D4EC-E021-190D9823B5A7}"/>
              </a:ext>
            </a:extLst>
          </p:cNvPr>
          <p:cNvSpPr>
            <a:spLocks noGrp="1"/>
          </p:cNvSpPr>
          <p:nvPr>
            <p:ph type="body" sz="quarter" idx="20"/>
          </p:nvPr>
        </p:nvSpPr>
        <p:spPr/>
        <p:txBody>
          <a:bodyPr/>
          <a:lstStyle/>
          <a:p>
            <a:r>
              <a:rPr lang="en-GB" spc="-5" dirty="0"/>
              <a:t>What We Will Cover in Module 1?</a:t>
            </a:r>
            <a:endParaRPr lang="en-US" dirty="0"/>
          </a:p>
        </p:txBody>
      </p:sp>
      <p:sp>
        <p:nvSpPr>
          <p:cNvPr id="3" name="Text Placeholder 2">
            <a:extLst>
              <a:ext uri="{FF2B5EF4-FFF2-40B4-BE49-F238E27FC236}">
                <a16:creationId xmlns:a16="http://schemas.microsoft.com/office/drawing/2014/main" id="{4CFAB0BC-3CEF-49A0-96E8-F915AFF789CB}"/>
              </a:ext>
            </a:extLst>
          </p:cNvPr>
          <p:cNvSpPr>
            <a:spLocks noGrp="1"/>
          </p:cNvSpPr>
          <p:nvPr>
            <p:ph type="body" sz="quarter" idx="14"/>
          </p:nvPr>
        </p:nvSpPr>
        <p:spPr>
          <a:xfrm>
            <a:off x="431801" y="1447800"/>
            <a:ext cx="8280399" cy="2895598"/>
          </a:xfrm>
        </p:spPr>
        <p:txBody>
          <a:bodyPr/>
          <a:lstStyle/>
          <a:p>
            <a:r>
              <a:rPr lang="en-US" sz="1800" dirty="0"/>
              <a:t>Introduction to Fairness</a:t>
            </a:r>
          </a:p>
          <a:p>
            <a:endParaRPr lang="en-US" sz="1800" dirty="0"/>
          </a:p>
          <a:p>
            <a:r>
              <a:rPr lang="en-US" sz="1800" dirty="0"/>
              <a:t>Fairness of Data, Algorithms &amp; Models</a:t>
            </a:r>
          </a:p>
          <a:p>
            <a:endParaRPr lang="en-US" sz="1800" dirty="0"/>
          </a:p>
          <a:p>
            <a:r>
              <a:rPr lang="en-US" sz="1800" dirty="0"/>
              <a:t>Individual Fairness, Group Fairness, and the tension between them</a:t>
            </a:r>
          </a:p>
          <a:p>
            <a:endParaRPr lang="en-US" sz="1800" dirty="0"/>
          </a:p>
          <a:p>
            <a:r>
              <a:rPr lang="en-US" sz="1800" dirty="0"/>
              <a:t>Fairness, Privacy, and Transparency by Design in AI/ML Systems</a:t>
            </a:r>
          </a:p>
          <a:p>
            <a:endParaRPr lang="en-US" dirty="0"/>
          </a:p>
        </p:txBody>
      </p:sp>
    </p:spTree>
    <p:extLst>
      <p:ext uri="{BB962C8B-B14F-4D97-AF65-F5344CB8AC3E}">
        <p14:creationId xmlns:p14="http://schemas.microsoft.com/office/powerpoint/2010/main" val="3165335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9B8CA-C094-47D4-7FFF-D809D5FC01A3}"/>
              </a:ext>
            </a:extLst>
          </p:cNvPr>
          <p:cNvSpPr>
            <a:spLocks noGrp="1"/>
          </p:cNvSpPr>
          <p:nvPr>
            <p:ph type="body" sz="quarter" idx="20"/>
          </p:nvPr>
        </p:nvSpPr>
        <p:spPr/>
        <p:txBody>
          <a:bodyPr/>
          <a:lstStyle/>
          <a:p>
            <a:r>
              <a:rPr lang="en-GB" dirty="0"/>
              <a:t>Fairness in ML : Goals</a:t>
            </a:r>
            <a:endParaRPr lang="en-US" dirty="0"/>
          </a:p>
        </p:txBody>
      </p:sp>
      <p:sp>
        <p:nvSpPr>
          <p:cNvPr id="3" name="Text Placeholder 2">
            <a:extLst>
              <a:ext uri="{FF2B5EF4-FFF2-40B4-BE49-F238E27FC236}">
                <a16:creationId xmlns:a16="http://schemas.microsoft.com/office/drawing/2014/main" id="{4D3A8615-2146-496B-BE74-242987CC8C28}"/>
              </a:ext>
            </a:extLst>
          </p:cNvPr>
          <p:cNvSpPr>
            <a:spLocks noGrp="1"/>
          </p:cNvSpPr>
          <p:nvPr>
            <p:ph type="body" sz="quarter" idx="14"/>
          </p:nvPr>
        </p:nvSpPr>
        <p:spPr>
          <a:xfrm>
            <a:off x="431801" y="1447800"/>
            <a:ext cx="8280399" cy="2895598"/>
          </a:xfrm>
        </p:spPr>
        <p:txBody>
          <a:bodyPr/>
          <a:lstStyle/>
          <a:p>
            <a:r>
              <a:rPr lang="en-US" dirty="0"/>
              <a:t>Identify and mitigate bias in ML-based decision-making, in all aspects of data pipeline</a:t>
            </a:r>
          </a:p>
          <a:p>
            <a:endParaRPr lang="en-US" dirty="0"/>
          </a:p>
        </p:txBody>
      </p:sp>
    </p:spTree>
    <p:extLst>
      <p:ext uri="{BB962C8B-B14F-4D97-AF65-F5344CB8AC3E}">
        <p14:creationId xmlns:p14="http://schemas.microsoft.com/office/powerpoint/2010/main" val="1645274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C1BAC5-37E3-163E-6FCE-EA3D5F64617F}"/>
              </a:ext>
            </a:extLst>
          </p:cNvPr>
          <p:cNvSpPr>
            <a:spLocks noGrp="1"/>
          </p:cNvSpPr>
          <p:nvPr>
            <p:ph type="body" sz="quarter" idx="20"/>
          </p:nvPr>
        </p:nvSpPr>
        <p:spPr/>
        <p:txBody>
          <a:bodyPr/>
          <a:lstStyle/>
          <a:p>
            <a:r>
              <a:rPr lang="en-GB" dirty="0"/>
              <a:t>Stages of ML System</a:t>
            </a:r>
            <a:endParaRPr lang="en-US" dirty="0"/>
          </a:p>
        </p:txBody>
      </p:sp>
      <p:sp>
        <p:nvSpPr>
          <p:cNvPr id="3" name="Text Placeholder 2">
            <a:extLst>
              <a:ext uri="{FF2B5EF4-FFF2-40B4-BE49-F238E27FC236}">
                <a16:creationId xmlns:a16="http://schemas.microsoft.com/office/drawing/2014/main" id="{4F2B8C07-5186-03B6-0B71-6081BEC7D473}"/>
              </a:ext>
            </a:extLst>
          </p:cNvPr>
          <p:cNvSpPr>
            <a:spLocks noGrp="1"/>
          </p:cNvSpPr>
          <p:nvPr>
            <p:ph type="body" sz="quarter" idx="14"/>
          </p:nvPr>
        </p:nvSpPr>
        <p:spPr>
          <a:xfrm>
            <a:off x="431801" y="1447800"/>
            <a:ext cx="8280399" cy="2895598"/>
          </a:xfrm>
        </p:spPr>
        <p:txBody>
          <a:bodyPr/>
          <a:lstStyle/>
          <a:p>
            <a:endParaRPr lang="en-US" sz="1800" dirty="0"/>
          </a:p>
          <a:p>
            <a:endParaRPr lang="en-US" sz="1800" dirty="0"/>
          </a:p>
          <a:p>
            <a:endParaRPr lang="en-US" sz="1800" dirty="0"/>
          </a:p>
          <a:p>
            <a:endParaRPr lang="en-US" sz="1800" dirty="0"/>
          </a:p>
          <a:p>
            <a:r>
              <a:rPr lang="en-US" sz="1800" dirty="0"/>
              <a:t>Measurement: process by which the state of the world reduced to a set of rows, columns, and values in dataset. </a:t>
            </a:r>
          </a:p>
          <a:p>
            <a:r>
              <a:rPr lang="en-US" sz="1800" dirty="0"/>
              <a:t>Learning: turns dataset into model </a:t>
            </a:r>
          </a:p>
          <a:p>
            <a:r>
              <a:rPr lang="en-US" sz="1800" dirty="0"/>
              <a:t>Action: based on model’s prediction (classification, regression, info retrieval), corresponding action </a:t>
            </a:r>
          </a:p>
          <a:p>
            <a:r>
              <a:rPr lang="en-US" sz="1800" dirty="0"/>
              <a:t>Feedback: user responses can update model (e.g., clicks)</a:t>
            </a:r>
          </a:p>
          <a:p>
            <a:endParaRPr lang="en-US" sz="1800" dirty="0"/>
          </a:p>
        </p:txBody>
      </p:sp>
      <p:pic>
        <p:nvPicPr>
          <p:cNvPr id="4" name="Picture 3">
            <a:extLst>
              <a:ext uri="{FF2B5EF4-FFF2-40B4-BE49-F238E27FC236}">
                <a16:creationId xmlns:a16="http://schemas.microsoft.com/office/drawing/2014/main" id="{D8C1D729-6419-8240-6623-4F684D5FD753}"/>
              </a:ext>
            </a:extLst>
          </p:cNvPr>
          <p:cNvPicPr>
            <a:picLocks noChangeAspect="1"/>
          </p:cNvPicPr>
          <p:nvPr/>
        </p:nvPicPr>
        <p:blipFill>
          <a:blip r:embed="rId2"/>
          <a:stretch>
            <a:fillRect/>
          </a:stretch>
        </p:blipFill>
        <p:spPr>
          <a:xfrm>
            <a:off x="482601" y="911408"/>
            <a:ext cx="5422899" cy="1939315"/>
          </a:xfrm>
          <a:prstGeom prst="rect">
            <a:avLst/>
          </a:prstGeom>
        </p:spPr>
      </p:pic>
    </p:spTree>
    <p:extLst>
      <p:ext uri="{BB962C8B-B14F-4D97-AF65-F5344CB8AC3E}">
        <p14:creationId xmlns:p14="http://schemas.microsoft.com/office/powerpoint/2010/main" val="268499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E3D69-83D7-A160-05C7-5CE0080771A6}"/>
              </a:ext>
            </a:extLst>
          </p:cNvPr>
          <p:cNvSpPr>
            <a:spLocks noGrp="1"/>
          </p:cNvSpPr>
          <p:nvPr>
            <p:ph type="body" sz="quarter" idx="20"/>
          </p:nvPr>
        </p:nvSpPr>
        <p:spPr/>
        <p:txBody>
          <a:bodyPr/>
          <a:lstStyle/>
          <a:p>
            <a:r>
              <a:rPr lang="en-GB" dirty="0"/>
              <a:t>Unfairness in Machine Learning</a:t>
            </a:r>
            <a:endParaRPr lang="en-US" dirty="0"/>
          </a:p>
        </p:txBody>
      </p:sp>
      <p:sp>
        <p:nvSpPr>
          <p:cNvPr id="3" name="Text Placeholder 2">
            <a:extLst>
              <a:ext uri="{FF2B5EF4-FFF2-40B4-BE49-F238E27FC236}">
                <a16:creationId xmlns:a16="http://schemas.microsoft.com/office/drawing/2014/main" id="{5F166DF6-BC7F-2279-14C7-07CBE0CBD04D}"/>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8A7CA612-C0E9-23A3-59F7-892F9DD27FA2}"/>
              </a:ext>
            </a:extLst>
          </p:cNvPr>
          <p:cNvPicPr>
            <a:picLocks noChangeAspect="1"/>
          </p:cNvPicPr>
          <p:nvPr/>
        </p:nvPicPr>
        <p:blipFill>
          <a:blip r:embed="rId2"/>
          <a:stretch>
            <a:fillRect/>
          </a:stretch>
        </p:blipFill>
        <p:spPr>
          <a:xfrm>
            <a:off x="431800" y="920155"/>
            <a:ext cx="6496050" cy="3950887"/>
          </a:xfrm>
          <a:prstGeom prst="rect">
            <a:avLst/>
          </a:prstGeom>
        </p:spPr>
      </p:pic>
    </p:spTree>
    <p:extLst>
      <p:ext uri="{BB962C8B-B14F-4D97-AF65-F5344CB8AC3E}">
        <p14:creationId xmlns:p14="http://schemas.microsoft.com/office/powerpoint/2010/main" val="2820734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7F251D-503C-8159-4796-572226DCFF45}"/>
              </a:ext>
            </a:extLst>
          </p:cNvPr>
          <p:cNvSpPr>
            <a:spLocks noGrp="1"/>
          </p:cNvSpPr>
          <p:nvPr>
            <p:ph type="body" sz="quarter" idx="20"/>
          </p:nvPr>
        </p:nvSpPr>
        <p:spPr/>
        <p:txBody>
          <a:bodyPr/>
          <a:lstStyle/>
          <a:p>
            <a:r>
              <a:rPr lang="en-GB" dirty="0"/>
              <a:t>Further Thoughts: Individuals vs Groups</a:t>
            </a:r>
            <a:endParaRPr lang="en-US" dirty="0"/>
          </a:p>
        </p:txBody>
      </p:sp>
      <p:sp>
        <p:nvSpPr>
          <p:cNvPr id="3" name="Text Placeholder 2">
            <a:extLst>
              <a:ext uri="{FF2B5EF4-FFF2-40B4-BE49-F238E27FC236}">
                <a16:creationId xmlns:a16="http://schemas.microsoft.com/office/drawing/2014/main" id="{18102E53-44C8-1573-0507-05BD6B288362}"/>
              </a:ext>
            </a:extLst>
          </p:cNvPr>
          <p:cNvSpPr>
            <a:spLocks noGrp="1"/>
          </p:cNvSpPr>
          <p:nvPr>
            <p:ph type="body" sz="quarter" idx="14"/>
          </p:nvPr>
        </p:nvSpPr>
        <p:spPr>
          <a:xfrm>
            <a:off x="431800" y="990600"/>
            <a:ext cx="8280399" cy="2895598"/>
          </a:xfrm>
        </p:spPr>
        <p:txBody>
          <a:bodyPr/>
          <a:lstStyle/>
          <a:p>
            <a:pPr algn="just"/>
            <a:r>
              <a:rPr lang="en-US" sz="1800" dirty="0"/>
              <a:t>We can think about fairness in aggregate or individually </a:t>
            </a:r>
          </a:p>
          <a:p>
            <a:pPr algn="just"/>
            <a:r>
              <a:rPr lang="en-US" sz="1800" dirty="0"/>
              <a:t>Group fairness: ideas like demographic parity, equalized odds: statistics for all groups should be the same </a:t>
            </a:r>
          </a:p>
          <a:p>
            <a:pPr marL="0" indent="0" algn="just">
              <a:buNone/>
            </a:pPr>
            <a:r>
              <a:rPr lang="en-US" sz="1800" dirty="0"/>
              <a:t>	--But this doesn’t solve all problems </a:t>
            </a:r>
          </a:p>
          <a:p>
            <a:pPr marL="0" indent="0" algn="just">
              <a:buNone/>
            </a:pPr>
            <a:r>
              <a:rPr lang="en-US" sz="1800" dirty="0"/>
              <a:t>		--</a:t>
            </a:r>
            <a:r>
              <a:rPr lang="en-US" sz="1600" dirty="0"/>
              <a:t>What about intersectionality? You could accept the same   			                   number of black people and white people to college, but accept no     		   black women </a:t>
            </a:r>
          </a:p>
          <a:p>
            <a:pPr marL="0" indent="0" algn="just">
              <a:buNone/>
            </a:pPr>
            <a:r>
              <a:rPr lang="en-US" sz="1600" dirty="0"/>
              <a:t>		--Increase disparities within a subgroup: e.g. make it easier  for wealthy 		   or otherwise privileged black people to get into college, but make it 			   just as hard or harder for low income students of color </a:t>
            </a:r>
          </a:p>
          <a:p>
            <a:pPr algn="just"/>
            <a:r>
              <a:rPr lang="en-US" sz="1800" dirty="0"/>
              <a:t> Individual fairness: similar people should be treated similarly </a:t>
            </a:r>
          </a:p>
          <a:p>
            <a:pPr marL="0" indent="0" algn="just">
              <a:buNone/>
            </a:pPr>
            <a:r>
              <a:rPr lang="en-US" sz="1800" dirty="0"/>
              <a:t>	--What does it mean for two people to be similar? </a:t>
            </a:r>
          </a:p>
          <a:p>
            <a:pPr algn="just"/>
            <a:endParaRPr lang="en-US" sz="1800" dirty="0"/>
          </a:p>
        </p:txBody>
      </p:sp>
    </p:spTree>
    <p:extLst>
      <p:ext uri="{BB962C8B-B14F-4D97-AF65-F5344CB8AC3E}">
        <p14:creationId xmlns:p14="http://schemas.microsoft.com/office/powerpoint/2010/main" val="3107264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79F9B-D81F-28BC-EF0E-9523CB4E6AED}"/>
              </a:ext>
            </a:extLst>
          </p:cNvPr>
          <p:cNvSpPr>
            <a:spLocks noGrp="1"/>
          </p:cNvSpPr>
          <p:nvPr>
            <p:ph type="body" sz="quarter" idx="20"/>
          </p:nvPr>
        </p:nvSpPr>
        <p:spPr/>
        <p:txBody>
          <a:bodyPr/>
          <a:lstStyle/>
          <a:p>
            <a:r>
              <a:rPr lang="en-GB" dirty="0"/>
              <a:t>Further Thoughts</a:t>
            </a:r>
            <a:endParaRPr lang="en-US" dirty="0"/>
          </a:p>
        </p:txBody>
      </p:sp>
      <p:sp>
        <p:nvSpPr>
          <p:cNvPr id="3" name="Text Placeholder 2">
            <a:extLst>
              <a:ext uri="{FF2B5EF4-FFF2-40B4-BE49-F238E27FC236}">
                <a16:creationId xmlns:a16="http://schemas.microsoft.com/office/drawing/2014/main" id="{EEC8AB64-0FF1-2870-0FDA-1E40737D2BF6}"/>
              </a:ext>
            </a:extLst>
          </p:cNvPr>
          <p:cNvSpPr>
            <a:spLocks noGrp="1"/>
          </p:cNvSpPr>
          <p:nvPr>
            <p:ph type="body" sz="quarter" idx="14"/>
          </p:nvPr>
        </p:nvSpPr>
        <p:spPr>
          <a:xfrm>
            <a:off x="431800" y="990600"/>
            <a:ext cx="8280399" cy="2895598"/>
          </a:xfrm>
        </p:spPr>
        <p:txBody>
          <a:bodyPr/>
          <a:lstStyle/>
          <a:p>
            <a:r>
              <a:rPr lang="en-US" sz="1800" dirty="0"/>
              <a:t>ML systems evolve the system that they are deployed in, but ML algorithms do not take this shift into account </a:t>
            </a:r>
          </a:p>
          <a:p>
            <a:endParaRPr lang="en-US" sz="1800" dirty="0"/>
          </a:p>
          <a:p>
            <a:r>
              <a:rPr lang="en-US" sz="1800" dirty="0" err="1"/>
              <a:t>PredPol</a:t>
            </a:r>
            <a:r>
              <a:rPr lang="en-US" sz="1800" dirty="0"/>
              <a:t>/ ACLU arguments against its use: sending policemen to already overpoliced areas could further perpetuate the cycle of disproportionate incarceration in America </a:t>
            </a:r>
          </a:p>
          <a:p>
            <a:endParaRPr lang="en-US" sz="1800" dirty="0"/>
          </a:p>
          <a:p>
            <a:r>
              <a:rPr lang="en-US" sz="1800" dirty="0"/>
              <a:t>But similarly, careless “fair” algorithms could lead to their own problems </a:t>
            </a:r>
          </a:p>
          <a:p>
            <a:pPr marL="1044575" lvl="4" indent="0">
              <a:buNone/>
            </a:pPr>
            <a:r>
              <a:rPr lang="en-US" dirty="0"/>
              <a:t>--Consider a ”fair” lending algorithm that lent to the same number of people from groups A and B, where B is disadvantaged. If those in group B are not actually qualified for a loan and default, you actually hurt that population more, and also prevent their being qualified in future because they defaulted </a:t>
            </a:r>
          </a:p>
          <a:p>
            <a:endParaRPr lang="en-US" sz="1800" dirty="0"/>
          </a:p>
        </p:txBody>
      </p:sp>
    </p:spTree>
    <p:extLst>
      <p:ext uri="{BB962C8B-B14F-4D97-AF65-F5344CB8AC3E}">
        <p14:creationId xmlns:p14="http://schemas.microsoft.com/office/powerpoint/2010/main" val="3398638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758D41-A677-7D51-C83E-33F849837B59}"/>
              </a:ext>
            </a:extLst>
          </p:cNvPr>
          <p:cNvSpPr>
            <a:spLocks noGrp="1"/>
          </p:cNvSpPr>
          <p:nvPr>
            <p:ph type="body" sz="quarter" idx="20"/>
          </p:nvPr>
        </p:nvSpPr>
        <p:spPr/>
        <p:txBody>
          <a:bodyPr/>
          <a:lstStyle/>
          <a:p>
            <a:r>
              <a:rPr lang="en-GB" dirty="0"/>
              <a:t>Further Thoughts: Delayed Impact of Fairness</a:t>
            </a:r>
            <a:endParaRPr lang="en-US" dirty="0"/>
          </a:p>
        </p:txBody>
      </p:sp>
      <p:sp>
        <p:nvSpPr>
          <p:cNvPr id="3" name="Text Placeholder 2">
            <a:extLst>
              <a:ext uri="{FF2B5EF4-FFF2-40B4-BE49-F238E27FC236}">
                <a16:creationId xmlns:a16="http://schemas.microsoft.com/office/drawing/2014/main" id="{FA660B40-E5A8-E237-A56B-4258444B5E82}"/>
              </a:ext>
            </a:extLst>
          </p:cNvPr>
          <p:cNvSpPr>
            <a:spLocks noGrp="1"/>
          </p:cNvSpPr>
          <p:nvPr>
            <p:ph type="body" sz="quarter" idx="14"/>
          </p:nvPr>
        </p:nvSpPr>
        <p:spPr>
          <a:xfrm>
            <a:off x="431801" y="1447800"/>
            <a:ext cx="8197849" cy="2895598"/>
          </a:xfrm>
        </p:spPr>
        <p:txBody>
          <a:bodyPr/>
          <a:lstStyle/>
          <a:p>
            <a:r>
              <a:rPr lang="en-US" sz="1800" dirty="0"/>
              <a:t>Liu and Hardt paper, Delayed Impact of Fair Machine Learning </a:t>
            </a:r>
          </a:p>
          <a:p>
            <a:endParaRPr lang="en-US" sz="1800" dirty="0"/>
          </a:p>
          <a:p>
            <a:r>
              <a:rPr lang="en-US" sz="1800" dirty="0"/>
              <a:t>How can we make fair algorithms that take into account the way they change the data landscape over time? </a:t>
            </a:r>
          </a:p>
          <a:p>
            <a:endParaRPr lang="en-US" sz="1800" dirty="0"/>
          </a:p>
          <a:p>
            <a:r>
              <a:rPr lang="en-US" sz="1800" dirty="0"/>
              <a:t>What if instead of applying some blindness constraint, or demographic parity constraint, to an algorithm, we instead directly optimize for improving the lives of the affected group over time? </a:t>
            </a:r>
          </a:p>
          <a:p>
            <a:endParaRPr lang="en-US" sz="1800" dirty="0"/>
          </a:p>
        </p:txBody>
      </p:sp>
    </p:spTree>
    <p:extLst>
      <p:ext uri="{BB962C8B-B14F-4D97-AF65-F5344CB8AC3E}">
        <p14:creationId xmlns:p14="http://schemas.microsoft.com/office/powerpoint/2010/main" val="417674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721DF-5322-40B6-2FA3-7EFF133C4DB7}"/>
              </a:ext>
            </a:extLst>
          </p:cNvPr>
          <p:cNvSpPr>
            <a:spLocks noGrp="1"/>
          </p:cNvSpPr>
          <p:nvPr>
            <p:ph type="body" sz="quarter" idx="20"/>
          </p:nvPr>
        </p:nvSpPr>
        <p:spPr/>
        <p:txBody>
          <a:bodyPr/>
          <a:lstStyle/>
          <a:p>
            <a:r>
              <a:rPr lang="en-GB" dirty="0"/>
              <a:t>Summary</a:t>
            </a:r>
            <a:endParaRPr lang="en-US" dirty="0"/>
          </a:p>
        </p:txBody>
      </p:sp>
      <p:sp>
        <p:nvSpPr>
          <p:cNvPr id="3" name="Text Placeholder 2">
            <a:extLst>
              <a:ext uri="{FF2B5EF4-FFF2-40B4-BE49-F238E27FC236}">
                <a16:creationId xmlns:a16="http://schemas.microsoft.com/office/drawing/2014/main" id="{FF84CAC7-AFC8-7348-4372-D6F119D79A0B}"/>
              </a:ext>
            </a:extLst>
          </p:cNvPr>
          <p:cNvSpPr>
            <a:spLocks noGrp="1"/>
          </p:cNvSpPr>
          <p:nvPr>
            <p:ph type="body" sz="quarter" idx="14"/>
          </p:nvPr>
        </p:nvSpPr>
        <p:spPr>
          <a:xfrm>
            <a:off x="431801" y="1447800"/>
            <a:ext cx="8280399" cy="2895598"/>
          </a:xfrm>
        </p:spPr>
        <p:txBody>
          <a:bodyPr/>
          <a:lstStyle/>
          <a:p>
            <a:r>
              <a:rPr lang="en-US" sz="1800" dirty="0"/>
              <a:t>Fairness becomes a very popular topic in ML community in recent years</a:t>
            </a:r>
          </a:p>
          <a:p>
            <a:endParaRPr lang="en-US" sz="1800" dirty="0"/>
          </a:p>
          <a:p>
            <a:r>
              <a:rPr lang="en-US" sz="1800" dirty="0"/>
              <a:t>Fairness matters because it has impact on everyone’s benefit</a:t>
            </a:r>
          </a:p>
          <a:p>
            <a:endParaRPr lang="en-US" sz="1800" dirty="0"/>
          </a:p>
          <a:p>
            <a:r>
              <a:rPr lang="en-US" sz="1800" dirty="0"/>
              <a:t>Unfairness in ML systems is mainly due to human bias existing in the training data</a:t>
            </a:r>
          </a:p>
          <a:p>
            <a:endParaRPr lang="en-US" sz="1800" dirty="0"/>
          </a:p>
          <a:p>
            <a:r>
              <a:rPr lang="en-US" sz="1800" dirty="0"/>
              <a:t>No consensus on “the best” definition of (un-)fairness exists</a:t>
            </a:r>
          </a:p>
          <a:p>
            <a:endParaRPr lang="en-US" sz="1800" dirty="0"/>
          </a:p>
        </p:txBody>
      </p:sp>
    </p:spTree>
    <p:extLst>
      <p:ext uri="{BB962C8B-B14F-4D97-AF65-F5344CB8AC3E}">
        <p14:creationId xmlns:p14="http://schemas.microsoft.com/office/powerpoint/2010/main" val="10501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A63C8B-BAF3-A36A-74D9-BEAC2037B8B5}"/>
              </a:ext>
            </a:extLst>
          </p:cNvPr>
          <p:cNvSpPr>
            <a:spLocks noGrp="1"/>
          </p:cNvSpPr>
          <p:nvPr>
            <p:ph type="body" sz="quarter" idx="20"/>
          </p:nvPr>
        </p:nvSpPr>
        <p:spPr/>
        <p:txBody>
          <a:bodyPr/>
          <a:lstStyle/>
          <a:p>
            <a:r>
              <a:rPr kumimoji="1" lang="en-US" altLang="zh-CN" dirty="0">
                <a:solidFill>
                  <a:sysClr val="windowText" lastClr="000000"/>
                </a:solidFill>
              </a:rPr>
              <a:t>Further Reading</a:t>
            </a:r>
            <a:endParaRPr lang="en-US" dirty="0"/>
          </a:p>
        </p:txBody>
      </p:sp>
      <p:sp>
        <p:nvSpPr>
          <p:cNvPr id="3" name="Text Placeholder 2">
            <a:extLst>
              <a:ext uri="{FF2B5EF4-FFF2-40B4-BE49-F238E27FC236}">
                <a16:creationId xmlns:a16="http://schemas.microsoft.com/office/drawing/2014/main" id="{CCDF39F6-D556-064B-B11C-E2B9AD65DACB}"/>
              </a:ext>
            </a:extLst>
          </p:cNvPr>
          <p:cNvSpPr>
            <a:spLocks noGrp="1"/>
          </p:cNvSpPr>
          <p:nvPr>
            <p:ph type="body" sz="quarter" idx="14"/>
          </p:nvPr>
        </p:nvSpPr>
        <p:spPr>
          <a:xfrm>
            <a:off x="431801" y="1447800"/>
            <a:ext cx="8356599" cy="2895598"/>
          </a:xfrm>
        </p:spPr>
        <p:txBody>
          <a:bodyPr/>
          <a:lstStyle/>
          <a:p>
            <a:r>
              <a:rPr lang="en-US" sz="1800" dirty="0" err="1"/>
              <a:t>Barocas</a:t>
            </a:r>
            <a:r>
              <a:rPr lang="en-US" sz="1800" dirty="0"/>
              <a:t>, S., Hardt, M. and Narayanan, A., 2019. Fairness and Machine Learning. </a:t>
            </a:r>
            <a:r>
              <a:rPr lang="en-US" sz="1800" dirty="0" err="1"/>
              <a:t>fairmlbook</a:t>
            </a:r>
            <a:r>
              <a:rPr lang="en-US" sz="1800" dirty="0"/>
              <a:t>. Org</a:t>
            </a:r>
          </a:p>
          <a:p>
            <a:endParaRPr lang="en-US" sz="1800" dirty="0"/>
          </a:p>
          <a:p>
            <a:r>
              <a:rPr lang="en-US" sz="1800" dirty="0" err="1"/>
              <a:t>Junzhe</a:t>
            </a:r>
            <a:r>
              <a:rPr lang="en-US" sz="1800" dirty="0"/>
              <a:t> Zhang and Elias </a:t>
            </a:r>
            <a:r>
              <a:rPr lang="en-US" sz="1800" dirty="0" err="1"/>
              <a:t>Bareinboim</a:t>
            </a:r>
            <a:r>
              <a:rPr lang="en-US" sz="1800" dirty="0"/>
              <a:t>. Fairness in decision-making — the causal explanation formula. In Proc. 32nd AAAI, 2018</a:t>
            </a:r>
          </a:p>
          <a:p>
            <a:endParaRPr lang="en-US" sz="1800" dirty="0"/>
          </a:p>
          <a:p>
            <a:r>
              <a:rPr lang="en-US" sz="1800" dirty="0"/>
              <a:t>Fang, Y., Liu, H., Tao, Z. and </a:t>
            </a:r>
            <a:r>
              <a:rPr lang="en-US" sz="1800" dirty="0" err="1"/>
              <a:t>Yurochkin</a:t>
            </a:r>
            <a:r>
              <a:rPr lang="en-US" sz="1800" dirty="0"/>
              <a:t>, M., 2022, October. Fairness of Machine Learning in Search Engines. In Proceedings of the 31st ACM International Conference on Information &amp; Knowledge Management (pp. 5132-5135).</a:t>
            </a:r>
          </a:p>
          <a:p>
            <a:endParaRPr lang="en-US" sz="1800" dirty="0"/>
          </a:p>
          <a:p>
            <a:endParaRPr lang="en-US" sz="1800" dirty="0"/>
          </a:p>
          <a:p>
            <a:endParaRPr lang="en-US" sz="1800" dirty="0"/>
          </a:p>
        </p:txBody>
      </p:sp>
    </p:spTree>
    <p:extLst>
      <p:ext uri="{BB962C8B-B14F-4D97-AF65-F5344CB8AC3E}">
        <p14:creationId xmlns:p14="http://schemas.microsoft.com/office/powerpoint/2010/main" val="248731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DB2EA-25C9-9046-00D7-17B880D9248F}"/>
              </a:ext>
            </a:extLst>
          </p:cNvPr>
          <p:cNvSpPr>
            <a:spLocks noGrp="1"/>
          </p:cNvSpPr>
          <p:nvPr>
            <p:ph type="body" sz="quarter" idx="20"/>
          </p:nvPr>
        </p:nvSpPr>
        <p:spPr/>
        <p:txBody>
          <a:bodyPr/>
          <a:lstStyle/>
          <a:p>
            <a:r>
              <a:rPr lang="en-GB" spc="-5" dirty="0"/>
              <a:t>Conception of Fairness in AI</a:t>
            </a:r>
            <a:endParaRPr lang="en-US" dirty="0"/>
          </a:p>
        </p:txBody>
      </p:sp>
      <p:sp>
        <p:nvSpPr>
          <p:cNvPr id="3" name="Text Placeholder 2">
            <a:extLst>
              <a:ext uri="{FF2B5EF4-FFF2-40B4-BE49-F238E27FC236}">
                <a16:creationId xmlns:a16="http://schemas.microsoft.com/office/drawing/2014/main" id="{2842988F-F5E6-9D27-50C8-D9A9854C7440}"/>
              </a:ext>
            </a:extLst>
          </p:cNvPr>
          <p:cNvSpPr>
            <a:spLocks noGrp="1"/>
          </p:cNvSpPr>
          <p:nvPr>
            <p:ph type="body" sz="quarter" idx="14"/>
          </p:nvPr>
        </p:nvSpPr>
        <p:spPr>
          <a:xfrm>
            <a:off x="431801" y="1447800"/>
            <a:ext cx="8070849" cy="2895598"/>
          </a:xfrm>
        </p:spPr>
        <p:txBody>
          <a:bodyPr/>
          <a:lstStyle/>
          <a:p>
            <a:r>
              <a:rPr lang="en-US" sz="1800" dirty="0"/>
              <a:t>Fairness and Equality are critical aspects in the various domains like Governments, Credit, Advertising, Recruiting etc.</a:t>
            </a:r>
          </a:p>
          <a:p>
            <a:r>
              <a:rPr lang="en-US" sz="1800" dirty="0"/>
              <a:t> With the widespread use of artificial intelligence (AI) systems Fairness has gained significant importance </a:t>
            </a:r>
          </a:p>
          <a:p>
            <a:r>
              <a:rPr lang="en-US" sz="1800" dirty="0"/>
              <a:t>AI systems can be used in many sensitive environments to make even life-changing decisions</a:t>
            </a:r>
          </a:p>
          <a:p>
            <a:r>
              <a:rPr lang="en-US" sz="1800" dirty="0"/>
              <a:t>It is vital to ensure that the decisions do not reflect discriminatory </a:t>
            </a:r>
            <a:r>
              <a:rPr lang="en-US" sz="1800" dirty="0" err="1"/>
              <a:t>behaviour</a:t>
            </a:r>
            <a:r>
              <a:rPr lang="en-US" sz="1800" dirty="0"/>
              <a:t> toward certain groups or populations</a:t>
            </a:r>
          </a:p>
          <a:p>
            <a:r>
              <a:rPr lang="en-US" sz="1800" dirty="0"/>
              <a:t>Fairness in AI refers to the process of correcting and eliminating algorithmic bias (race, ethnicity, gender, sexual orientation, disability, and class) from AI models </a:t>
            </a:r>
          </a:p>
          <a:p>
            <a:endParaRPr lang="en-US" sz="1800" dirty="0"/>
          </a:p>
        </p:txBody>
      </p:sp>
    </p:spTree>
    <p:extLst>
      <p:ext uri="{BB962C8B-B14F-4D97-AF65-F5344CB8AC3E}">
        <p14:creationId xmlns:p14="http://schemas.microsoft.com/office/powerpoint/2010/main" val="20552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9561-46AD-C357-A907-8B42A77C42F8}"/>
              </a:ext>
            </a:extLst>
          </p:cNvPr>
          <p:cNvSpPr>
            <a:spLocks noGrp="1"/>
          </p:cNvSpPr>
          <p:nvPr>
            <p:ph type="body" sz="quarter" idx="20"/>
          </p:nvPr>
        </p:nvSpPr>
        <p:spPr/>
        <p:txBody>
          <a:bodyPr/>
          <a:lstStyle/>
          <a:p>
            <a:r>
              <a:rPr lang="en-GB" spc="-5" dirty="0"/>
              <a:t>Fairness Issues Need to be Addressed by AI</a:t>
            </a:r>
            <a:endParaRPr lang="en-US" dirty="0"/>
          </a:p>
        </p:txBody>
      </p:sp>
      <p:sp>
        <p:nvSpPr>
          <p:cNvPr id="3" name="Text Placeholder 2">
            <a:extLst>
              <a:ext uri="{FF2B5EF4-FFF2-40B4-BE49-F238E27FC236}">
                <a16:creationId xmlns:a16="http://schemas.microsoft.com/office/drawing/2014/main" id="{C9A6057A-343A-FBAA-134D-69CE191B7211}"/>
              </a:ext>
            </a:extLst>
          </p:cNvPr>
          <p:cNvSpPr>
            <a:spLocks noGrp="1"/>
          </p:cNvSpPr>
          <p:nvPr>
            <p:ph type="body" sz="quarter" idx="14"/>
          </p:nvPr>
        </p:nvSpPr>
        <p:spPr>
          <a:xfrm>
            <a:off x="431801" y="1447800"/>
            <a:ext cx="8604249" cy="2895598"/>
          </a:xfrm>
        </p:spPr>
        <p:txBody>
          <a:bodyPr/>
          <a:lstStyle/>
          <a:p>
            <a:r>
              <a:rPr lang="en-US" dirty="0"/>
              <a:t>Data (input)</a:t>
            </a:r>
          </a:p>
          <a:p>
            <a:pPr lvl="1"/>
            <a:r>
              <a:rPr lang="en-US" dirty="0"/>
              <a:t>        --Inaccurate or insufficient data  	</a:t>
            </a:r>
          </a:p>
          <a:p>
            <a:pPr lvl="1"/>
            <a:r>
              <a:rPr lang="en-US" dirty="0"/>
              <a:t>        --Underrepresentation</a:t>
            </a:r>
          </a:p>
          <a:p>
            <a:r>
              <a:rPr lang="en-US" dirty="0"/>
              <a:t>Models (output)</a:t>
            </a:r>
          </a:p>
          <a:p>
            <a:pPr lvl="1"/>
            <a:r>
              <a:rPr lang="en-US" dirty="0"/>
              <a:t>        --Discriminatory treatment of subpopulations</a:t>
            </a:r>
          </a:p>
          <a:p>
            <a:pPr lvl="1"/>
            <a:r>
              <a:rPr lang="en-US" dirty="0"/>
              <a:t>        --Build or “post-process” models with  subpopulation guarantees</a:t>
            </a:r>
          </a:p>
          <a:p>
            <a:pPr lvl="1"/>
            <a:r>
              <a:rPr lang="en-US" dirty="0"/>
              <a:t>        --Not fully causally related variable that are correlated to the protected   class</a:t>
            </a:r>
          </a:p>
          <a:p>
            <a:r>
              <a:rPr lang="en-US" dirty="0"/>
              <a:t>Algorithms (process)</a:t>
            </a:r>
          </a:p>
          <a:p>
            <a:pPr lvl="1"/>
            <a:r>
              <a:rPr lang="en-US" dirty="0"/>
              <a:t>         --Learning algorithm generating data through its decisions</a:t>
            </a:r>
          </a:p>
          <a:p>
            <a:pPr lvl="1"/>
            <a:r>
              <a:rPr lang="en-US" dirty="0"/>
              <a:t>         --Lack of clear train/test division </a:t>
            </a:r>
          </a:p>
          <a:p>
            <a:endParaRPr lang="en-US" dirty="0"/>
          </a:p>
        </p:txBody>
      </p:sp>
    </p:spTree>
    <p:extLst>
      <p:ext uri="{BB962C8B-B14F-4D97-AF65-F5344CB8AC3E}">
        <p14:creationId xmlns:p14="http://schemas.microsoft.com/office/powerpoint/2010/main" val="277501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025C1-2CFF-95C8-9047-39C2A95AD1F6}"/>
              </a:ext>
            </a:extLst>
          </p:cNvPr>
          <p:cNvSpPr>
            <a:spLocks noGrp="1"/>
          </p:cNvSpPr>
          <p:nvPr>
            <p:ph type="body" sz="quarter" idx="20"/>
          </p:nvPr>
        </p:nvSpPr>
        <p:spPr/>
        <p:txBody>
          <a:bodyPr/>
          <a:lstStyle/>
          <a:p>
            <a:r>
              <a:rPr lang="en-US" dirty="0"/>
              <a:t>Individual &amp; Group Fairness, and Tension between Each</a:t>
            </a:r>
          </a:p>
        </p:txBody>
      </p:sp>
      <p:sp>
        <p:nvSpPr>
          <p:cNvPr id="3" name="Text Placeholder 2">
            <a:extLst>
              <a:ext uri="{FF2B5EF4-FFF2-40B4-BE49-F238E27FC236}">
                <a16:creationId xmlns:a16="http://schemas.microsoft.com/office/drawing/2014/main" id="{4EF966AB-2904-1A26-5960-874A28934E2B}"/>
              </a:ext>
            </a:extLst>
          </p:cNvPr>
          <p:cNvSpPr>
            <a:spLocks noGrp="1"/>
          </p:cNvSpPr>
          <p:nvPr>
            <p:ph type="body" sz="quarter" idx="14"/>
          </p:nvPr>
        </p:nvSpPr>
        <p:spPr>
          <a:xfrm>
            <a:off x="431801" y="1447800"/>
            <a:ext cx="8096249" cy="2895598"/>
          </a:xfrm>
        </p:spPr>
        <p:txBody>
          <a:bodyPr/>
          <a:lstStyle/>
          <a:p>
            <a:r>
              <a:rPr lang="en-US" sz="1800" dirty="0"/>
              <a:t>At an individual level, fairness can be defined as similar individuals being treated similarly</a:t>
            </a:r>
          </a:p>
          <a:p>
            <a:r>
              <a:rPr lang="en-US" sz="1800" dirty="0"/>
              <a:t>At a group level, a fair outcome demands the existence of parity between different protected groups, such as those defined by gender or race</a:t>
            </a:r>
          </a:p>
          <a:p>
            <a:r>
              <a:rPr lang="en-US" sz="1800" dirty="0"/>
              <a:t>These measures can give rise to conflicts in situations where, in an attempt to satisfy group fairness, individuals who are similar with respect to the classification task, receive different outcomes</a:t>
            </a:r>
          </a:p>
          <a:p>
            <a:r>
              <a:rPr lang="en-US" sz="1800" dirty="0"/>
              <a:t>In practice, the conflict may be resolved by a nuanced consideration of the sources of `unfairness' in a particular deployment context, and the carefully justified application of measures to mitigate it</a:t>
            </a:r>
          </a:p>
          <a:p>
            <a:endParaRPr lang="en-US" sz="1800" dirty="0"/>
          </a:p>
        </p:txBody>
      </p:sp>
    </p:spTree>
    <p:extLst>
      <p:ext uri="{BB962C8B-B14F-4D97-AF65-F5344CB8AC3E}">
        <p14:creationId xmlns:p14="http://schemas.microsoft.com/office/powerpoint/2010/main" val="76199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FDEEB-D369-EDC8-2D32-E00C9F2A9C4E}"/>
              </a:ext>
            </a:extLst>
          </p:cNvPr>
          <p:cNvSpPr>
            <a:spLocks noGrp="1"/>
          </p:cNvSpPr>
          <p:nvPr>
            <p:ph type="body" sz="quarter" idx="20"/>
          </p:nvPr>
        </p:nvSpPr>
        <p:spPr/>
        <p:txBody>
          <a:bodyPr/>
          <a:lstStyle/>
          <a:p>
            <a:r>
              <a:rPr lang="en-US" dirty="0"/>
              <a:t>Fairness, Privacy, and Transparency</a:t>
            </a:r>
          </a:p>
        </p:txBody>
      </p:sp>
      <p:sp>
        <p:nvSpPr>
          <p:cNvPr id="3" name="Text Placeholder 2">
            <a:extLst>
              <a:ext uri="{FF2B5EF4-FFF2-40B4-BE49-F238E27FC236}">
                <a16:creationId xmlns:a16="http://schemas.microsoft.com/office/drawing/2014/main" id="{1059D2E5-CA14-D832-F225-C9BC7518BD16}"/>
              </a:ext>
            </a:extLst>
          </p:cNvPr>
          <p:cNvSpPr>
            <a:spLocks noGrp="1"/>
          </p:cNvSpPr>
          <p:nvPr>
            <p:ph type="body" sz="quarter" idx="14"/>
          </p:nvPr>
        </p:nvSpPr>
        <p:spPr>
          <a:xfrm>
            <a:off x="431801" y="1447800"/>
            <a:ext cx="7912099" cy="2895598"/>
          </a:xfrm>
        </p:spPr>
        <p:txBody>
          <a:bodyPr/>
          <a:lstStyle/>
          <a:p>
            <a:r>
              <a:rPr lang="en-US" sz="1800" dirty="0"/>
              <a:t>First, can we trust technology to be fair, especially given that the data on which the technology is based are biased in various ways? </a:t>
            </a:r>
          </a:p>
          <a:p>
            <a:endParaRPr lang="en-US" sz="1800" dirty="0"/>
          </a:p>
          <a:p>
            <a:r>
              <a:rPr lang="en-US" sz="1800" dirty="0"/>
              <a:t>Second, whom can we blame if the technology goes wrong, as it inevitably will on occasion? </a:t>
            </a:r>
          </a:p>
          <a:p>
            <a:endParaRPr lang="en-US" sz="1800" dirty="0"/>
          </a:p>
          <a:p>
            <a:r>
              <a:rPr lang="en-US" sz="1800" dirty="0"/>
              <a:t>Finally, does it matter if we do not know how an algorithm works or, relatedly, cannot understand how it reached its decision?</a:t>
            </a:r>
          </a:p>
          <a:p>
            <a:endParaRPr lang="en-US" sz="1800" dirty="0"/>
          </a:p>
          <a:p>
            <a:r>
              <a:rPr lang="en-US" sz="1800" dirty="0"/>
              <a:t>Although, the above are serious concerns, they are not irresolvable</a:t>
            </a:r>
          </a:p>
          <a:p>
            <a:endParaRPr lang="en-US" sz="1800" dirty="0"/>
          </a:p>
        </p:txBody>
      </p:sp>
    </p:spTree>
    <p:extLst>
      <p:ext uri="{BB962C8B-B14F-4D97-AF65-F5344CB8AC3E}">
        <p14:creationId xmlns:p14="http://schemas.microsoft.com/office/powerpoint/2010/main" val="417702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CEE196-7A93-AE74-6D23-56CADE00FA2D}"/>
              </a:ext>
            </a:extLst>
          </p:cNvPr>
          <p:cNvSpPr>
            <a:spLocks noGrp="1"/>
          </p:cNvSpPr>
          <p:nvPr>
            <p:ph type="body" sz="quarter" idx="20"/>
          </p:nvPr>
        </p:nvSpPr>
        <p:spPr/>
        <p:txBody>
          <a:bodyPr/>
          <a:lstStyle/>
          <a:p>
            <a:r>
              <a:rPr lang="en-US" dirty="0"/>
              <a:t>Example of Unfairness in AI</a:t>
            </a:r>
          </a:p>
        </p:txBody>
      </p:sp>
      <p:sp>
        <p:nvSpPr>
          <p:cNvPr id="3" name="Text Placeholder 2">
            <a:extLst>
              <a:ext uri="{FF2B5EF4-FFF2-40B4-BE49-F238E27FC236}">
                <a16:creationId xmlns:a16="http://schemas.microsoft.com/office/drawing/2014/main" id="{1C468D48-BC05-56DF-7763-DAB9D0CA53E1}"/>
              </a:ext>
            </a:extLst>
          </p:cNvPr>
          <p:cNvSpPr>
            <a:spLocks noGrp="1"/>
          </p:cNvSpPr>
          <p:nvPr>
            <p:ph type="body" sz="quarter" idx="14"/>
          </p:nvPr>
        </p:nvSpPr>
        <p:spPr>
          <a:xfrm>
            <a:off x="431801" y="1447800"/>
            <a:ext cx="8096249" cy="2895598"/>
          </a:xfrm>
        </p:spPr>
        <p:txBody>
          <a:bodyPr/>
          <a:lstStyle/>
          <a:p>
            <a:r>
              <a:rPr lang="en-US" dirty="0"/>
              <a:t>Why was I not shown the Advertisement?</a:t>
            </a:r>
          </a:p>
          <a:p>
            <a:endParaRPr lang="en-US" dirty="0"/>
          </a:p>
        </p:txBody>
      </p:sp>
      <p:pic>
        <p:nvPicPr>
          <p:cNvPr id="4" name="Picture 3">
            <a:extLst>
              <a:ext uri="{FF2B5EF4-FFF2-40B4-BE49-F238E27FC236}">
                <a16:creationId xmlns:a16="http://schemas.microsoft.com/office/drawing/2014/main" id="{0CE929FE-3042-AC87-3409-AAD4E39E0151}"/>
              </a:ext>
            </a:extLst>
          </p:cNvPr>
          <p:cNvPicPr>
            <a:picLocks noChangeAspect="1"/>
          </p:cNvPicPr>
          <p:nvPr/>
        </p:nvPicPr>
        <p:blipFill>
          <a:blip r:embed="rId2"/>
          <a:stretch>
            <a:fillRect/>
          </a:stretch>
        </p:blipFill>
        <p:spPr>
          <a:xfrm>
            <a:off x="2254250" y="2152943"/>
            <a:ext cx="3886200" cy="2729377"/>
          </a:xfrm>
          <a:prstGeom prst="rect">
            <a:avLst/>
          </a:prstGeom>
        </p:spPr>
      </p:pic>
    </p:spTree>
    <p:extLst>
      <p:ext uri="{BB962C8B-B14F-4D97-AF65-F5344CB8AC3E}">
        <p14:creationId xmlns:p14="http://schemas.microsoft.com/office/powerpoint/2010/main" val="405904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87A30-99EF-6112-9385-EBF938BB1817}"/>
              </a:ext>
            </a:extLst>
          </p:cNvPr>
          <p:cNvSpPr>
            <a:spLocks noGrp="1"/>
          </p:cNvSpPr>
          <p:nvPr>
            <p:ph type="body" sz="quarter" idx="20"/>
          </p:nvPr>
        </p:nvSpPr>
        <p:spPr/>
        <p:txBody>
          <a:bodyPr/>
          <a:lstStyle/>
          <a:p>
            <a:r>
              <a:rPr lang="en-US" dirty="0"/>
              <a:t>Example of Unfairness in AI (Cont.)</a:t>
            </a:r>
          </a:p>
        </p:txBody>
      </p:sp>
      <p:sp>
        <p:nvSpPr>
          <p:cNvPr id="3" name="Text Placeholder 2">
            <a:extLst>
              <a:ext uri="{FF2B5EF4-FFF2-40B4-BE49-F238E27FC236}">
                <a16:creationId xmlns:a16="http://schemas.microsoft.com/office/drawing/2014/main" id="{F79C1237-8274-D213-B77B-66B96DEBC872}"/>
              </a:ext>
            </a:extLst>
          </p:cNvPr>
          <p:cNvSpPr>
            <a:spLocks noGrp="1"/>
          </p:cNvSpPr>
          <p:nvPr>
            <p:ph type="body" sz="quarter" idx="14"/>
          </p:nvPr>
        </p:nvSpPr>
        <p:spPr/>
        <p:txBody>
          <a:bodyPr/>
          <a:lstStyle/>
          <a:p>
            <a:endParaRPr lang="en-US"/>
          </a:p>
        </p:txBody>
      </p:sp>
      <p:grpSp>
        <p:nvGrpSpPr>
          <p:cNvPr id="4" name="Group 3">
            <a:extLst>
              <a:ext uri="{FF2B5EF4-FFF2-40B4-BE49-F238E27FC236}">
                <a16:creationId xmlns:a16="http://schemas.microsoft.com/office/drawing/2014/main" id="{6E626470-31C4-E0E7-E798-E638C9758670}"/>
              </a:ext>
            </a:extLst>
          </p:cNvPr>
          <p:cNvGrpSpPr/>
          <p:nvPr/>
        </p:nvGrpSpPr>
        <p:grpSpPr>
          <a:xfrm>
            <a:off x="431800" y="1250949"/>
            <a:ext cx="7228405" cy="3764397"/>
            <a:chOff x="380999" y="776061"/>
            <a:chExt cx="8422206" cy="4880636"/>
          </a:xfrm>
        </p:grpSpPr>
        <p:pic>
          <p:nvPicPr>
            <p:cNvPr id="5" name="Picture 4">
              <a:extLst>
                <a:ext uri="{FF2B5EF4-FFF2-40B4-BE49-F238E27FC236}">
                  <a16:creationId xmlns:a16="http://schemas.microsoft.com/office/drawing/2014/main" id="{4906E3C7-F632-5BA0-FFFF-968A8B08846B}"/>
                </a:ext>
              </a:extLst>
            </p:cNvPr>
            <p:cNvPicPr>
              <a:picLocks noChangeAspect="1"/>
            </p:cNvPicPr>
            <p:nvPr/>
          </p:nvPicPr>
          <p:blipFill>
            <a:blip r:embed="rId2"/>
            <a:stretch>
              <a:fillRect/>
            </a:stretch>
          </p:blipFill>
          <p:spPr>
            <a:xfrm>
              <a:off x="380999" y="776061"/>
              <a:ext cx="8229601" cy="3110139"/>
            </a:xfrm>
            <a:prstGeom prst="rect">
              <a:avLst/>
            </a:prstGeom>
          </p:spPr>
        </p:pic>
        <p:pic>
          <p:nvPicPr>
            <p:cNvPr id="6" name="Picture 5">
              <a:extLst>
                <a:ext uri="{FF2B5EF4-FFF2-40B4-BE49-F238E27FC236}">
                  <a16:creationId xmlns:a16="http://schemas.microsoft.com/office/drawing/2014/main" id="{8E7A3ACB-0FCE-BF28-3A23-345AB2CB3F4C}"/>
                </a:ext>
              </a:extLst>
            </p:cNvPr>
            <p:cNvPicPr>
              <a:picLocks noChangeAspect="1"/>
            </p:cNvPicPr>
            <p:nvPr/>
          </p:nvPicPr>
          <p:blipFill>
            <a:blip r:embed="rId3"/>
            <a:stretch>
              <a:fillRect/>
            </a:stretch>
          </p:blipFill>
          <p:spPr>
            <a:xfrm>
              <a:off x="380999" y="3971418"/>
              <a:ext cx="8422206" cy="1685279"/>
            </a:xfrm>
            <a:prstGeom prst="rect">
              <a:avLst/>
            </a:prstGeom>
          </p:spPr>
        </p:pic>
      </p:grpSp>
    </p:spTree>
    <p:extLst>
      <p:ext uri="{BB962C8B-B14F-4D97-AF65-F5344CB8AC3E}">
        <p14:creationId xmlns:p14="http://schemas.microsoft.com/office/powerpoint/2010/main" val="2227182321"/>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dc16f2e-ac79-420b-bf02-152a3fab2b22" xsi:nil="true"/>
    <lcf76f155ced4ddcb4097134ff3c332f xmlns="e5618448-e42b-40ea-80d2-fe7c2030a18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f5bdc85b8c2b59763cc3d43b64e49cc8">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fbecd554eafde8c36c37c40c8fe240c8"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2: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1" nillable="true" ma:displayName="Taxonomy Catch All Column" ma:hidden="true" ma:list="{CF309E38-7117-474E-A583-87FAE7C2EDA1}" ma:internalName="TaxCatchAll" ma:showField="CatchAllData" ma:web="{08a1f6fd-e710-4379-a5a2-b3883be714e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D3EDB7-0ABD-4BC6-9C2A-32E4FC10473A}">
  <ds:schemaRefs>
    <ds:schemaRef ds:uri="http://schemas.microsoft.com/office/2006/metadata/properties"/>
    <ds:schemaRef ds:uri="http://schemas.microsoft.com/office/infopath/2007/PartnerControls"/>
    <ds:schemaRef ds:uri="ddc16f2e-ac79-420b-bf02-152a3fab2b22"/>
    <ds:schemaRef ds:uri="e5618448-e42b-40ea-80d2-fe7c2030a18b"/>
  </ds:schemaRefs>
</ds:datastoreItem>
</file>

<file path=customXml/itemProps2.xml><?xml version="1.0" encoding="utf-8"?>
<ds:datastoreItem xmlns:ds="http://schemas.openxmlformats.org/officeDocument/2006/customXml" ds:itemID="{B6A361FC-9574-4D3A-922B-90EB7E3EAC0E}">
  <ds:schemaRefs>
    <ds:schemaRef ds:uri="http://schemas.microsoft.com/sharepoint/v3/contenttype/forms"/>
  </ds:schemaRefs>
</ds:datastoreItem>
</file>

<file path=customXml/itemProps3.xml><?xml version="1.0" encoding="utf-8"?>
<ds:datastoreItem xmlns:ds="http://schemas.openxmlformats.org/officeDocument/2006/customXml" ds:itemID="{413A9A8B-8FD3-436A-9B3D-7176B95C81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93</TotalTime>
  <Words>2026</Words>
  <Application>Microsoft Office PowerPoint</Application>
  <PresentationFormat>On-screen Show (16:9)</PresentationFormat>
  <Paragraphs>224</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Introduction to Fairness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Ogerta Elezaj</cp:lastModifiedBy>
  <cp:revision>6</cp:revision>
  <cp:lastPrinted>2017-11-14T13:34:51Z</cp:lastPrinted>
  <dcterms:created xsi:type="dcterms:W3CDTF">2017-03-06T16:45:41Z</dcterms:created>
  <dcterms:modified xsi:type="dcterms:W3CDTF">2023-04-03T12:18:28Z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Keywords">
    <vt:lpwstr/>
  </property>
  <property fmtid="{D5CDD505-2E9C-101B-9397-08002B2CF9AE}" pid="3" name="ContentTypeId">
    <vt:lpwstr>0x01010059AA62DCEA4FAE4394823B509BA2709F</vt:lpwstr>
  </property>
</Properties>
</file>